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7"/>
  </p:notesMasterIdLst>
  <p:sldIdLst>
    <p:sldId id="256" r:id="rId5"/>
    <p:sldId id="257" r:id="rId6"/>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h Rossington" userId="2f2aca0f-3dae-40aa-b770-46dfd4e4ca67" providerId="ADAL" clId="{6EFE6419-F3E3-46E2-892B-1AAB6740FBB6}"/>
    <pc:docChg chg="modSld">
      <pc:chgData name="Hannah Rossington" userId="2f2aca0f-3dae-40aa-b770-46dfd4e4ca67" providerId="ADAL" clId="{6EFE6419-F3E3-46E2-892B-1AAB6740FBB6}" dt="2025-08-22T11:05:15.833" v="0" actId="20577"/>
      <pc:docMkLst>
        <pc:docMk/>
      </pc:docMkLst>
      <pc:sldChg chg="modSp mod">
        <pc:chgData name="Hannah Rossington" userId="2f2aca0f-3dae-40aa-b770-46dfd4e4ca67" providerId="ADAL" clId="{6EFE6419-F3E3-46E2-892B-1AAB6740FBB6}" dt="2025-08-22T11:05:15.833" v="0" actId="20577"/>
        <pc:sldMkLst>
          <pc:docMk/>
          <pc:sldMk cId="0" sldId="256"/>
        </pc:sldMkLst>
        <pc:spChg chg="mod">
          <ac:chgData name="Hannah Rossington" userId="2f2aca0f-3dae-40aa-b770-46dfd4e4ca67" providerId="ADAL" clId="{6EFE6419-F3E3-46E2-892B-1AAB6740FBB6}" dt="2025-08-22T11:05:15.833" v="0" actId="20577"/>
          <ac:spMkLst>
            <pc:docMk/>
            <pc:sldMk cId="0" sldId="256"/>
            <ac:spMk id="96" creationId="{00000000-0000-0000-0000-000000000000}"/>
          </ac:spMkLst>
        </pc:spChg>
      </pc:sldChg>
    </pc:docChg>
  </pc:docChgLst>
  <pc:docChgLst>
    <pc:chgData name="Hannah Rossington" userId="2f2aca0f-3dae-40aa-b770-46dfd4e4ca67" providerId="ADAL" clId="{E71E7942-3AE8-41C1-9ED5-9E6AA464ED79}"/>
    <pc:docChg chg="modSld">
      <pc:chgData name="Hannah Rossington" userId="2f2aca0f-3dae-40aa-b770-46dfd4e4ca67" providerId="ADAL" clId="{E71E7942-3AE8-41C1-9ED5-9E6AA464ED79}" dt="2024-03-13T14:40:53.676" v="122" actId="1076"/>
      <pc:docMkLst>
        <pc:docMk/>
      </pc:docMkLst>
      <pc:sldChg chg="addSp modSp mod">
        <pc:chgData name="Hannah Rossington" userId="2f2aca0f-3dae-40aa-b770-46dfd4e4ca67" providerId="ADAL" clId="{E71E7942-3AE8-41C1-9ED5-9E6AA464ED79}" dt="2024-03-13T14:40:53.676" v="122" actId="1076"/>
        <pc:sldMkLst>
          <pc:docMk/>
          <pc:sldMk cId="0" sldId="256"/>
        </pc:sldMkLst>
      </pc:sldChg>
      <pc:sldChg chg="modSp mod">
        <pc:chgData name="Hannah Rossington" userId="2f2aca0f-3dae-40aa-b770-46dfd4e4ca67" providerId="ADAL" clId="{E71E7942-3AE8-41C1-9ED5-9E6AA464ED79}" dt="2024-03-13T14:34:36.864" v="69" actId="1038"/>
        <pc:sldMkLst>
          <pc:docMk/>
          <pc:sldMk cId="0" sldId="25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230892823"/>
      </p:ext>
    </p:extLst>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85800" y="2130425"/>
            <a:ext cx="7772400" cy="1470025"/>
          </a:xfrm>
          <a:prstGeom prst="rect">
            <a:avLst/>
          </a:prstGeom>
        </p:spPr>
        <p:txBody>
          <a:bodyPr/>
          <a:lstStyle/>
          <a:p>
            <a:r>
              <a:t>Title Text</a:t>
            </a:r>
          </a:p>
        </p:txBody>
      </p:sp>
      <p:sp>
        <p:nvSpPr>
          <p:cNvPr id="12" name="Body Level One…"/>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Title Text</a:t>
            </a:r>
          </a:p>
        </p:txBody>
      </p:sp>
      <p:sp>
        <p:nvSpPr>
          <p:cNvPr id="30" name="Body Level One…"/>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prstGeom prst="rect">
            <a:avLst/>
          </a:prstGeom>
        </p:spPr>
        <p:txBody>
          <a:bodyPr/>
          <a:lstStyle/>
          <a:p>
            <a:r>
              <a:t>Title Text</a:t>
            </a:r>
          </a:p>
        </p:txBody>
      </p:sp>
      <p:sp>
        <p:nvSpPr>
          <p:cNvPr id="48" name="Body Level One…"/>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457200" y="273050"/>
            <a:ext cx="3008314" cy="1162050"/>
          </a:xfrm>
          <a:prstGeom prst="rect">
            <a:avLst/>
          </a:prstGeom>
        </p:spPr>
        <p:txBody>
          <a:bodyPr anchor="b"/>
          <a:lstStyle>
            <a:lvl1pPr algn="l">
              <a:defRPr sz="2000" b="1"/>
            </a:lvl1pPr>
          </a:lstStyle>
          <a:p>
            <a:r>
              <a:t>Title Text</a:t>
            </a:r>
          </a:p>
        </p:txBody>
      </p:sp>
      <p:sp>
        <p:nvSpPr>
          <p:cNvPr id="73" name="Body Level One…"/>
          <p:cNvSpPr txBox="1">
            <a:spLocks noGrp="1"/>
          </p:cNvSpPr>
          <p:nvPr>
            <p:ph type="body"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half" idx="21"/>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1792288" y="4800600"/>
            <a:ext cx="5486401" cy="566738"/>
          </a:xfrm>
          <a:prstGeom prst="rect">
            <a:avLst/>
          </a:prstGeom>
        </p:spPr>
        <p:txBody>
          <a:bodyPr anchor="b"/>
          <a:lstStyle>
            <a:lvl1pPr algn="l">
              <a:defRPr sz="2000" b="1"/>
            </a:lvl1pPr>
          </a:lstStyle>
          <a:p>
            <a:r>
              <a:t>Title Text</a:t>
            </a:r>
          </a:p>
        </p:txBody>
      </p:sp>
      <p:sp>
        <p:nvSpPr>
          <p:cNvPr id="83" name="Picture Placeholder 2"/>
          <p:cNvSpPr>
            <a:spLocks noGrp="1"/>
          </p:cNvSpPr>
          <p:nvPr>
            <p:ph type="pic" sz="half" idx="21"/>
          </p:nvPr>
        </p:nvSpPr>
        <p:spPr>
          <a:xfrm>
            <a:off x="1792288" y="612775"/>
            <a:ext cx="5486401" cy="4114800"/>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8428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aspirin-foundation.com/" TargetMode="External"/><Relationship Id="rId13" Type="http://schemas.openxmlformats.org/officeDocument/2006/relationships/hyperlink" Target="https://www.sciencedirect.com/science/article/pii/S1551714416303652" TargetMode="External"/><Relationship Id="rId3" Type="http://schemas.openxmlformats.org/officeDocument/2006/relationships/image" Target="../media/image2.gif"/><Relationship Id="rId7" Type="http://schemas.openxmlformats.org/officeDocument/2006/relationships/hyperlink" Target="https://www.nice.org.uk/guidance/ng151/resources/2020-exceptional-surveillance-of-colorectal-cancer-nice-guideline-ng151-8779637917/chapter/Surveillance-decision?tab=evidence" TargetMode="External"/><Relationship Id="rId12" Type="http://schemas.openxmlformats.org/officeDocument/2006/relationships/hyperlink" Target="https://www.sciencedirect.com/science/article/pii/S0140673611610490"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hyperlink" Target="https://academic.oup.com/bjs/article/108/5/484/6287132" TargetMode="External"/><Relationship Id="rId11" Type="http://schemas.openxmlformats.org/officeDocument/2006/relationships/hyperlink" Target="https://www.sciencedirect.com/science/article/pii/S0140673620303664" TargetMode="External"/><Relationship Id="rId5" Type="http://schemas.openxmlformats.org/officeDocument/2006/relationships/hyperlink" Target="https://www.nice.org.uk/guidance/dg27" TargetMode="External"/><Relationship Id="rId15" Type="http://schemas.openxmlformats.org/officeDocument/2006/relationships/hyperlink" Target="https://www.lynch-syndrome-uk.org/#:~:text=Lynch Syndrome UK is an,strike at an early age" TargetMode="External"/><Relationship Id="rId10" Type="http://schemas.openxmlformats.org/officeDocument/2006/relationships/hyperlink" Target="https://www.ukcgg.org/information-education/ukcgg-leaflets-and-guidelines/" TargetMode="External"/><Relationship Id="rId4" Type="http://schemas.openxmlformats.org/officeDocument/2006/relationships/hyperlink" Target="https://www.nice.org.uk/guidance/ng151/resources/patient-decision-aid-pdf-8834927869" TargetMode="External"/><Relationship Id="rId9" Type="http://schemas.openxmlformats.org/officeDocument/2006/relationships/hyperlink" Target="https://rmpartners.nhs.uk/our-work/improving-diagnostic-treatment-pathways/lynch-syndrome-quality-improvement-project/lynch-syndrome-early-diagnosis-pathway-colorectal-cancer/lynch-syndrome-online-training-for-primary-care-clinicians/" TargetMode="External"/><Relationship Id="rId14" Type="http://schemas.openxmlformats.org/officeDocument/2006/relationships/hyperlink" Target="https://www.sciencedirect.com/science/article/pii/S1470204512704758"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Picture 3" descr="Picture 3"/>
          <p:cNvPicPr>
            <a:picLocks noChangeAspect="1"/>
          </p:cNvPicPr>
          <p:nvPr/>
        </p:nvPicPr>
        <p:blipFill>
          <a:blip r:embed="rId2"/>
          <a:stretch>
            <a:fillRect/>
          </a:stretch>
        </p:blipFill>
        <p:spPr>
          <a:xfrm>
            <a:off x="101830" y="6251171"/>
            <a:ext cx="1546164" cy="515389"/>
          </a:xfrm>
          <a:prstGeom prst="rect">
            <a:avLst/>
          </a:prstGeom>
          <a:ln w="12700">
            <a:miter lim="400000"/>
          </a:ln>
        </p:spPr>
      </p:pic>
      <p:pic>
        <p:nvPicPr>
          <p:cNvPr id="95" name="Picture 4" descr="Picture 4"/>
          <p:cNvPicPr>
            <a:picLocks noChangeAspect="1"/>
          </p:cNvPicPr>
          <p:nvPr/>
        </p:nvPicPr>
        <p:blipFill>
          <a:blip r:embed="rId3"/>
          <a:stretch>
            <a:fillRect/>
          </a:stretch>
        </p:blipFill>
        <p:spPr>
          <a:xfrm>
            <a:off x="7429675" y="6184667"/>
            <a:ext cx="1616796" cy="581892"/>
          </a:xfrm>
          <a:prstGeom prst="rect">
            <a:avLst/>
          </a:prstGeom>
          <a:ln w="12700">
            <a:miter lim="400000"/>
          </a:ln>
        </p:spPr>
      </p:pic>
      <p:sp>
        <p:nvSpPr>
          <p:cNvPr id="96" name="TextBox 5"/>
          <p:cNvSpPr txBox="1"/>
          <p:nvPr/>
        </p:nvSpPr>
        <p:spPr>
          <a:xfrm>
            <a:off x="147549" y="53504"/>
            <a:ext cx="8853202" cy="43088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ctr">
              <a:defRPr sz="1200">
                <a:latin typeface="Arial"/>
                <a:ea typeface="Arial"/>
                <a:cs typeface="Arial"/>
                <a:sym typeface="Arial"/>
              </a:defRPr>
            </a:pPr>
            <a:r>
              <a:rPr sz="1100" b="1" dirty="0"/>
              <a:t>Yorkshire Cancer Research Bowel Cancer Improvement </a:t>
            </a:r>
            <a:r>
              <a:rPr sz="1100" b="1" dirty="0" err="1"/>
              <a:t>Programme</a:t>
            </a:r>
            <a:r>
              <a:rPr sz="1100" b="1" dirty="0"/>
              <a:t> </a:t>
            </a:r>
          </a:p>
          <a:p>
            <a:pPr algn="ctr">
              <a:defRPr sz="1200">
                <a:latin typeface="Arial"/>
                <a:ea typeface="Arial"/>
                <a:cs typeface="Arial"/>
                <a:sym typeface="Arial"/>
              </a:defRPr>
            </a:pPr>
            <a:r>
              <a:rPr sz="1100" b="1" dirty="0"/>
              <a:t>Lynch Syndrome and </a:t>
            </a:r>
            <a:r>
              <a:rPr sz="1100" b="1"/>
              <a:t>Aspirin Algorithm</a:t>
            </a:r>
            <a:endParaRPr sz="1100" b="1" dirty="0"/>
          </a:p>
        </p:txBody>
      </p:sp>
      <p:sp>
        <p:nvSpPr>
          <p:cNvPr id="97" name="TextBox 6"/>
          <p:cNvSpPr txBox="1"/>
          <p:nvPr/>
        </p:nvSpPr>
        <p:spPr>
          <a:xfrm>
            <a:off x="101829" y="583301"/>
            <a:ext cx="8944642" cy="1107996"/>
          </a:xfrm>
          <a:prstGeom prst="rect">
            <a:avLst/>
          </a:prstGeom>
          <a:ln>
            <a:solidFill>
              <a:srgbClr val="000000"/>
            </a:solidFil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tIns="45720" rIns="45719" bIns="45720" anchor="t">
            <a:spAutoFit/>
          </a:bodyPr>
          <a:lstStyle/>
          <a:p>
            <a:pPr>
              <a:defRPr sz="1400">
                <a:latin typeface="Arial"/>
                <a:ea typeface="Arial"/>
                <a:cs typeface="Arial"/>
                <a:sym typeface="Arial"/>
              </a:defRPr>
            </a:pPr>
            <a:r>
              <a:rPr sz="1100" b="1" dirty="0"/>
              <a:t>Benefits of Aspirin for Patients with Lynch Syndrome:</a:t>
            </a:r>
          </a:p>
          <a:p>
            <a:pPr marL="171450" indent="-171450">
              <a:buSzPct val="100000"/>
              <a:buFont typeface="Arial"/>
              <a:buChar char="•"/>
              <a:defRPr sz="1100">
                <a:latin typeface="Arial"/>
                <a:ea typeface="Arial"/>
                <a:cs typeface="Arial"/>
                <a:sym typeface="Arial"/>
              </a:defRPr>
            </a:pPr>
            <a:r>
              <a:rPr sz="1100" dirty="0"/>
              <a:t>Lynch syndrome affects around one in </a:t>
            </a:r>
            <a:r>
              <a:rPr lang="en-GB" sz="1100" dirty="0"/>
              <a:t>3</a:t>
            </a:r>
            <a:r>
              <a:rPr sz="1100" dirty="0"/>
              <a:t>00 people in the population. Lynch Syndrome causes around 3% of bowel cancer cases</a:t>
            </a:r>
            <a:r>
              <a:rPr lang="en-US" sz="1100" dirty="0"/>
              <a:t>.</a:t>
            </a:r>
            <a:endParaRPr sz="1100" dirty="0"/>
          </a:p>
          <a:p>
            <a:pPr marL="171450" indent="-171450">
              <a:buSzPct val="100000"/>
              <a:buFont typeface="Arial"/>
              <a:buChar char="•"/>
              <a:defRPr sz="1100">
                <a:latin typeface="Arial"/>
                <a:ea typeface="Arial"/>
                <a:cs typeface="Arial"/>
                <a:sym typeface="Arial"/>
              </a:defRPr>
            </a:pPr>
            <a:r>
              <a:rPr sz="1100" dirty="0"/>
              <a:t>NICE recommends all patients with Lynch Syndrome be informed that taking aspirin reduces the chance of bowel cancer.</a:t>
            </a:r>
          </a:p>
          <a:p>
            <a:pPr marL="171450" indent="-171450">
              <a:buSzPct val="100000"/>
              <a:buFont typeface="Arial"/>
              <a:buChar char="•"/>
              <a:defRPr sz="1100">
                <a:latin typeface="Arial"/>
                <a:ea typeface="Arial"/>
                <a:cs typeface="Arial"/>
                <a:sym typeface="Arial"/>
              </a:defRPr>
            </a:pPr>
            <a:r>
              <a:rPr sz="1100" dirty="0">
                <a:solidFill>
                  <a:schemeClr val="tx1"/>
                </a:solidFill>
              </a:rPr>
              <a:t>The CAPP2 trial found for patients with Lynch syndrome, Aspirin 600mg daily, for an average of two and a half years, reduced the rate of bowel cancer by </a:t>
            </a:r>
            <a:r>
              <a:rPr lang="en-GB" sz="1100" dirty="0">
                <a:solidFill>
                  <a:schemeClr val="tx1"/>
                </a:solidFill>
              </a:rPr>
              <a:t>a third, prevention becomes apparent at 4 years and persists at 10 years</a:t>
            </a:r>
            <a:r>
              <a:rPr sz="1100" dirty="0">
                <a:solidFill>
                  <a:schemeClr val="tx1"/>
                </a:solidFill>
              </a:rPr>
              <a:t>. In numbers needed to treat terms, for 25 people treated there was 1 less person with cancer at 10 years.</a:t>
            </a:r>
          </a:p>
        </p:txBody>
      </p:sp>
      <p:sp>
        <p:nvSpPr>
          <p:cNvPr id="98" name="TextBox 7"/>
          <p:cNvSpPr txBox="1"/>
          <p:nvPr/>
        </p:nvSpPr>
        <p:spPr>
          <a:xfrm>
            <a:off x="101829" y="1798934"/>
            <a:ext cx="8944642" cy="938719"/>
          </a:xfrm>
          <a:prstGeom prst="rect">
            <a:avLst/>
          </a:prstGeom>
          <a:ln>
            <a:solidFill>
              <a:srgbClr val="000000"/>
            </a:solidFil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1400">
                <a:latin typeface="Arial"/>
                <a:ea typeface="Arial"/>
                <a:cs typeface="Arial"/>
                <a:sym typeface="Arial"/>
              </a:defRPr>
            </a:pPr>
            <a:r>
              <a:rPr sz="1100" b="1" dirty="0">
                <a:solidFill>
                  <a:schemeClr val="tx1"/>
                </a:solidFill>
              </a:rPr>
              <a:t>Information to inform aspirin dosing decision making</a:t>
            </a:r>
            <a:r>
              <a:rPr sz="1100" dirty="0">
                <a:solidFill>
                  <a:schemeClr val="tx1"/>
                </a:solidFill>
              </a:rPr>
              <a:t>:</a:t>
            </a:r>
          </a:p>
          <a:p>
            <a:pPr marL="171450" indent="-171450">
              <a:buSzPct val="100000"/>
              <a:buFont typeface="Arial"/>
              <a:buChar char="•"/>
              <a:defRPr sz="1100">
                <a:latin typeface="Arial"/>
                <a:ea typeface="Arial"/>
                <a:cs typeface="Arial"/>
                <a:sym typeface="Arial"/>
              </a:defRPr>
            </a:pPr>
            <a:r>
              <a:rPr sz="1100" dirty="0">
                <a:solidFill>
                  <a:schemeClr val="tx1"/>
                </a:solidFill>
              </a:rPr>
              <a:t>Current efficacy data for aspirin applies to patients aged </a:t>
            </a:r>
            <a:r>
              <a:rPr lang="en-GB" sz="1100" dirty="0">
                <a:solidFill>
                  <a:schemeClr val="tx1"/>
                </a:solidFill>
              </a:rPr>
              <a:t>65</a:t>
            </a:r>
            <a:r>
              <a:rPr sz="1100" dirty="0">
                <a:solidFill>
                  <a:schemeClr val="tx1"/>
                </a:solidFill>
              </a:rPr>
              <a:t> and under.</a:t>
            </a:r>
          </a:p>
          <a:p>
            <a:pPr marL="171450" indent="-171450">
              <a:buSzPct val="100000"/>
              <a:buFont typeface="Arial"/>
              <a:buChar char="•"/>
              <a:defRPr sz="1100">
                <a:latin typeface="Arial"/>
                <a:ea typeface="Arial"/>
                <a:cs typeface="Arial"/>
                <a:sym typeface="Arial"/>
              </a:defRPr>
            </a:pPr>
            <a:r>
              <a:rPr sz="1100" dirty="0">
                <a:solidFill>
                  <a:schemeClr val="tx1"/>
                </a:solidFill>
              </a:rPr>
              <a:t>The older the patient is, the more likely they are to get side effects.</a:t>
            </a:r>
          </a:p>
          <a:p>
            <a:pPr marL="171450" indent="-171450">
              <a:buSzPct val="100000"/>
              <a:buFont typeface="Arial"/>
              <a:buChar char="•"/>
              <a:defRPr sz="1100">
                <a:latin typeface="Arial"/>
                <a:ea typeface="Arial"/>
                <a:cs typeface="Arial"/>
                <a:sym typeface="Arial"/>
              </a:defRPr>
            </a:pPr>
            <a:r>
              <a:rPr sz="1100" dirty="0">
                <a:solidFill>
                  <a:schemeClr val="tx1"/>
                </a:solidFill>
              </a:rPr>
              <a:t>Patients with Lynch syndrome may be pregnant or breast feeding.  There should be a discussion with the patient about dosage of aspirin, risk and benefits to enable informed decision-making</a:t>
            </a:r>
            <a:r>
              <a:rPr lang="en-GB" sz="1100" dirty="0">
                <a:solidFill>
                  <a:schemeClr val="tx1"/>
                </a:solidFill>
              </a:rPr>
              <a:t> (see slide 2)</a:t>
            </a:r>
            <a:r>
              <a:rPr sz="1100" dirty="0">
                <a:solidFill>
                  <a:schemeClr val="tx1"/>
                </a:solidFill>
              </a:rPr>
              <a:t>.</a:t>
            </a:r>
          </a:p>
        </p:txBody>
      </p:sp>
      <p:sp>
        <p:nvSpPr>
          <p:cNvPr id="99" name="TextBox 1"/>
          <p:cNvSpPr txBox="1"/>
          <p:nvPr/>
        </p:nvSpPr>
        <p:spPr>
          <a:xfrm>
            <a:off x="101829" y="2845291"/>
            <a:ext cx="8944642" cy="3185487"/>
          </a:xfrm>
          <a:prstGeom prst="rect">
            <a:avLst/>
          </a:prstGeom>
          <a:ln>
            <a:solidFill>
              <a:srgbClr val="000000"/>
            </a:solidFil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tIns="45720" rIns="45719" bIns="45720" anchor="t">
            <a:spAutoFit/>
          </a:bodyPr>
          <a:lstStyle/>
          <a:p>
            <a:pPr>
              <a:defRPr sz="1400">
                <a:latin typeface="Arial"/>
                <a:ea typeface="Arial"/>
                <a:cs typeface="Arial"/>
                <a:sym typeface="Arial"/>
              </a:defRPr>
            </a:pPr>
            <a:r>
              <a:rPr sz="1100" b="1" dirty="0"/>
              <a:t>Useful Links</a:t>
            </a:r>
            <a:r>
              <a:rPr sz="1100" dirty="0"/>
              <a:t>:</a:t>
            </a:r>
          </a:p>
          <a:p>
            <a:pPr>
              <a:defRPr sz="1200">
                <a:latin typeface="Arial"/>
                <a:ea typeface="Arial"/>
                <a:cs typeface="Arial"/>
                <a:sym typeface="Arial"/>
              </a:defRPr>
            </a:pPr>
            <a:r>
              <a:rPr sz="1000" b="1" dirty="0"/>
              <a:t>Guidelines Recommending Aspirin Therapy in Lynch Syndrome</a:t>
            </a:r>
          </a:p>
          <a:p>
            <a:pPr marL="228600" indent="-228600">
              <a:buSzPct val="100000"/>
              <a:buAutoNum type="arabicPeriod"/>
              <a:defRPr sz="1100">
                <a:latin typeface="Arial"/>
                <a:ea typeface="Arial"/>
                <a:cs typeface="Arial"/>
                <a:sym typeface="Arial"/>
              </a:defRPr>
            </a:pPr>
            <a:r>
              <a:rPr sz="1000" u="sng" dirty="0">
                <a:solidFill>
                  <a:srgbClr val="0000FF"/>
                </a:solidFill>
                <a:uFill>
                  <a:solidFill>
                    <a:srgbClr val="0000FF"/>
                  </a:solidFill>
                </a:uFill>
                <a:hlinkClick r:id="rId4"/>
              </a:rPr>
              <a:t>NICE 2020 - Patient Decision Aid - Lynch Syndrome: taking aspirin to reduce the chance of bowel cancer</a:t>
            </a:r>
            <a:r>
              <a:rPr sz="1000" dirty="0"/>
              <a:t> </a:t>
            </a:r>
          </a:p>
          <a:p>
            <a:pPr marL="228600" indent="-228600">
              <a:buSzPct val="100000"/>
              <a:buAutoNum type="arabicPeriod"/>
              <a:defRPr sz="1100">
                <a:latin typeface="Arial"/>
                <a:ea typeface="Arial"/>
                <a:cs typeface="Arial"/>
                <a:sym typeface="Arial"/>
              </a:defRPr>
            </a:pPr>
            <a:r>
              <a:rPr sz="1000" u="sng" dirty="0">
                <a:solidFill>
                  <a:srgbClr val="0000FF"/>
                </a:solidFill>
                <a:uFill>
                  <a:solidFill>
                    <a:srgbClr val="0000FF"/>
                  </a:solidFill>
                </a:uFill>
                <a:hlinkClick r:id="rId5"/>
              </a:rPr>
              <a:t>NICE Guidance 2017 - DG27 Molecular testing strategies for Lynch syndrome in people with colorectal cancer</a:t>
            </a:r>
            <a:r>
              <a:rPr sz="1000" dirty="0"/>
              <a:t> (Point 2.13)</a:t>
            </a:r>
          </a:p>
          <a:p>
            <a:pPr marL="228600" indent="-228600">
              <a:buSzPct val="100000"/>
              <a:buAutoNum type="arabicPeriod"/>
              <a:defRPr sz="1100">
                <a:latin typeface="Arial"/>
                <a:ea typeface="Arial"/>
                <a:cs typeface="Arial"/>
                <a:sym typeface="Arial"/>
              </a:defRPr>
            </a:pPr>
            <a:r>
              <a:rPr sz="1000" u="sng" dirty="0">
                <a:solidFill>
                  <a:srgbClr val="0000FF"/>
                </a:solidFill>
                <a:uFill>
                  <a:solidFill>
                    <a:srgbClr val="0000FF"/>
                  </a:solidFill>
                </a:uFill>
                <a:hlinkClick r:id="rId6">
                  <a:extLst>
                    <a:ext uri="{A12FA001-AC4F-418D-AE19-62706E023703}">
                      <ahyp:hlinkClr xmlns:ahyp="http://schemas.microsoft.com/office/drawing/2018/hyperlinkcolor" val="tx"/>
                    </a:ext>
                  </a:extLst>
                </a:hlinkClick>
              </a:rPr>
              <a:t>European guidelines from the EHTG and ESCP for Lynch syndrome: </a:t>
            </a:r>
            <a:r>
              <a:rPr lang="en-US" sz="1000" u="sng" dirty="0">
                <a:solidFill>
                  <a:srgbClr val="0000FF"/>
                </a:solidFill>
                <a:uFill>
                  <a:solidFill>
                    <a:srgbClr val="0000FF"/>
                  </a:solidFill>
                </a:uFill>
                <a:hlinkClick r:id="rId6">
                  <a:extLst>
                    <a:ext uri="{A12FA001-AC4F-418D-AE19-62706E023703}">
                      <ahyp:hlinkClr xmlns:ahyp="http://schemas.microsoft.com/office/drawing/2018/hyperlinkcolor" val="tx"/>
                    </a:ext>
                  </a:extLst>
                </a:hlinkClick>
              </a:rPr>
              <a:t>updated </a:t>
            </a:r>
            <a:r>
              <a:rPr lang="en-US" sz="1000" u="sng" dirty="0">
                <a:solidFill>
                  <a:srgbClr val="0000FF"/>
                </a:solidFill>
                <a:uFill>
                  <a:solidFill>
                    <a:srgbClr val="0000FF"/>
                  </a:solidFill>
                </a:uFill>
              </a:rPr>
              <a:t>3rd</a:t>
            </a:r>
            <a:r>
              <a:rPr sz="1000" u="sng" dirty="0">
                <a:solidFill>
                  <a:srgbClr val="0000FF"/>
                </a:solidFill>
                <a:uFill>
                  <a:solidFill>
                    <a:srgbClr val="0000FF"/>
                  </a:solidFill>
                </a:uFill>
                <a:hlinkClick r:id="rId6">
                  <a:extLst>
                    <a:ext uri="{A12FA001-AC4F-418D-AE19-62706E023703}">
                      <ahyp:hlinkClr xmlns:ahyp="http://schemas.microsoft.com/office/drawing/2018/hyperlinkcolor" val="tx"/>
                    </a:ext>
                  </a:extLst>
                </a:hlinkClick>
              </a:rPr>
              <a:t> edition of the Mallorca guidelines based on gene and gender</a:t>
            </a:r>
            <a:r>
              <a:rPr sz="1000" dirty="0"/>
              <a:t> (</a:t>
            </a:r>
            <a:r>
              <a:rPr lang="en-US" sz="1000" dirty="0" err="1"/>
              <a:t>pg</a:t>
            </a:r>
            <a:r>
              <a:rPr sz="1000" dirty="0"/>
              <a:t> 494)</a:t>
            </a:r>
            <a:endParaRPr lang="en-GB" sz="1000" dirty="0"/>
          </a:p>
          <a:p>
            <a:pPr marL="228600" indent="-228600">
              <a:buSzPct val="100000"/>
              <a:buAutoNum type="arabicPeriod"/>
              <a:defRPr sz="1100">
                <a:latin typeface="Arial"/>
                <a:ea typeface="Arial"/>
                <a:cs typeface="Arial"/>
                <a:sym typeface="Arial"/>
              </a:defRPr>
            </a:pPr>
            <a:r>
              <a:rPr lang="en-GB" sz="1000" dirty="0">
                <a:solidFill>
                  <a:schemeClr val="tx1"/>
                </a:solidFill>
              </a:rPr>
              <a:t>NICE performed an ‘exceptional surveillance’ supporting NG151 in August 2020 </a:t>
            </a:r>
            <a:r>
              <a:rPr lang="en-GB" sz="1000" dirty="0">
                <a:solidFill>
                  <a:schemeClr val="accent3">
                    <a:lumMod val="50000"/>
                  </a:schemeClr>
                </a:solidFill>
                <a:hlinkClick r:id="rId7" tooltip="Original URL: https://www.nice.org.uk/guidance/ng151/resources/2020-exceptional-surveillance-of-colorectal-cancer-nice-guideline-ng151-8779637917/chapter/Surveillance-decision?tab=evidence. Click or tap if you trust this link."/>
              </a:rPr>
              <a:t>2020 exceptional surveillance of colorectal cancer (NICE guideline NG151)</a:t>
            </a:r>
            <a:endParaRPr lang="en-GB" sz="1000" dirty="0">
              <a:solidFill>
                <a:schemeClr val="accent3">
                  <a:lumMod val="50000"/>
                </a:schemeClr>
              </a:solidFill>
            </a:endParaRPr>
          </a:p>
          <a:p>
            <a:pPr marL="228600" indent="-228600">
              <a:buSzPct val="100000"/>
              <a:buAutoNum type="arabicPeriod"/>
              <a:defRPr sz="1100">
                <a:latin typeface="Arial"/>
                <a:ea typeface="Arial"/>
                <a:cs typeface="Arial"/>
                <a:sym typeface="Arial"/>
              </a:defRPr>
            </a:pPr>
            <a:r>
              <a:rPr lang="en-GB" sz="1000" dirty="0">
                <a:solidFill>
                  <a:schemeClr val="tx1"/>
                </a:solidFill>
                <a:sym typeface="Arial"/>
              </a:rPr>
              <a:t>The International Aspirin Foundation website has a section on guidelines for prescribing aspirin </a:t>
            </a:r>
            <a:r>
              <a:rPr lang="en-GB" sz="1000" dirty="0">
                <a:solidFill>
                  <a:schemeClr val="tx1"/>
                </a:solidFill>
                <a:sym typeface="Arial"/>
                <a:hlinkClick r:id="rId8"/>
              </a:rPr>
              <a:t>https://www.aspirin-foundation.com/</a:t>
            </a:r>
            <a:r>
              <a:rPr lang="en-GB" sz="1000" dirty="0">
                <a:solidFill>
                  <a:schemeClr val="tx1"/>
                </a:solidFill>
                <a:sym typeface="Arial"/>
              </a:rPr>
              <a:t> </a:t>
            </a:r>
          </a:p>
          <a:p>
            <a:pPr marL="228600" indent="-228600">
              <a:buSzPct val="100000"/>
              <a:buAutoNum type="arabicPeriod"/>
              <a:defRPr sz="1100">
                <a:latin typeface="Arial"/>
                <a:ea typeface="Arial"/>
                <a:cs typeface="Arial"/>
                <a:sym typeface="Arial"/>
              </a:defRPr>
            </a:pPr>
            <a:r>
              <a:rPr lang="en-GB" sz="1000" dirty="0">
                <a:solidFill>
                  <a:schemeClr val="tx1"/>
                </a:solidFill>
                <a:sym typeface="Arial"/>
              </a:rPr>
              <a:t>Online Training for primary care clinicians </a:t>
            </a:r>
            <a:r>
              <a:rPr lang="en-GB" sz="1000" dirty="0">
                <a:solidFill>
                  <a:schemeClr val="tx1"/>
                </a:solidFill>
                <a:sym typeface="Arial"/>
                <a:hlinkClick r:id="rId9"/>
              </a:rPr>
              <a:t>Lynch Syndrome online training for primary care clinicians</a:t>
            </a:r>
            <a:endParaRPr lang="en-GB" sz="1000" dirty="0">
              <a:solidFill>
                <a:schemeClr val="accent3">
                  <a:lumMod val="50000"/>
                </a:schemeClr>
              </a:solidFill>
            </a:endParaRPr>
          </a:p>
          <a:p>
            <a:pPr marL="228600" indent="-228600">
              <a:buSzPct val="100000"/>
              <a:buFontTx/>
              <a:buAutoNum type="arabicPeriod"/>
              <a:defRPr sz="1100">
                <a:latin typeface="Arial"/>
                <a:ea typeface="Arial"/>
                <a:cs typeface="Arial"/>
                <a:sym typeface="Arial"/>
              </a:defRPr>
            </a:pPr>
            <a:r>
              <a:rPr lang="en-GB" sz="1000" dirty="0">
                <a:solidFill>
                  <a:schemeClr val="tx1"/>
                </a:solidFill>
              </a:rPr>
              <a:t> </a:t>
            </a:r>
            <a:r>
              <a:rPr lang="en-GB" sz="1000" dirty="0">
                <a:solidFill>
                  <a:srgbClr val="0070C0"/>
                </a:solidFill>
                <a:hlinkClick r:id="rId10">
                  <a:extLst>
                    <a:ext uri="{A12FA001-AC4F-418D-AE19-62706E023703}">
                      <ahyp:hlinkClr xmlns:ahyp="http://schemas.microsoft.com/office/drawing/2018/hyperlinkcolor" val="tx"/>
                    </a:ext>
                  </a:extLst>
                </a:hlinkClick>
              </a:rPr>
              <a:t>UK Cancer Genetics Group One-page Gene-Specific Management Guidelines</a:t>
            </a:r>
            <a:endParaRPr lang="en-GB" sz="1000" dirty="0">
              <a:solidFill>
                <a:schemeClr val="tx1"/>
              </a:solidFill>
            </a:endParaRPr>
          </a:p>
          <a:p>
            <a:pPr>
              <a:defRPr sz="1200">
                <a:latin typeface="Arial"/>
                <a:ea typeface="Arial"/>
                <a:cs typeface="Arial"/>
                <a:sym typeface="Arial"/>
              </a:defRPr>
            </a:pPr>
            <a:r>
              <a:rPr sz="1000" b="1" dirty="0"/>
              <a:t>Trial Showing Benefit of Aspirin Therapy In Lynch Syndrome</a:t>
            </a:r>
          </a:p>
          <a:p>
            <a:pPr marL="228600" indent="-228600">
              <a:buSzPct val="100000"/>
              <a:buAutoNum type="arabicPeriod"/>
              <a:defRPr sz="1100">
                <a:latin typeface="Arial"/>
                <a:ea typeface="Arial"/>
                <a:cs typeface="Arial"/>
                <a:sym typeface="Arial"/>
              </a:defRPr>
            </a:pPr>
            <a:r>
              <a:rPr sz="1000" u="sng" dirty="0">
                <a:solidFill>
                  <a:srgbClr val="0000FF"/>
                </a:solidFill>
                <a:uFill>
                  <a:solidFill>
                    <a:srgbClr val="0000FF"/>
                  </a:solidFill>
                </a:uFill>
                <a:hlinkClick r:id="rId11"/>
              </a:rPr>
              <a:t>Cancer prevention with aspirin in hereditary colorectal cancer (Lynch syndrome), 10-year follow-up and registry-based 20-year data in the CAPP2 study: a double-blind, randomised, placebo-controlled trial</a:t>
            </a:r>
            <a:r>
              <a:rPr lang="en-US" sz="1000" dirty="0"/>
              <a:t> </a:t>
            </a:r>
          </a:p>
          <a:p>
            <a:pPr marL="228600" indent="-228600">
              <a:buSzPct val="100000"/>
              <a:buAutoNum type="arabicPeriod"/>
              <a:defRPr sz="1100">
                <a:latin typeface="Arial"/>
                <a:ea typeface="Arial"/>
                <a:cs typeface="Arial"/>
                <a:sym typeface="Arial"/>
              </a:defRPr>
            </a:pPr>
            <a:r>
              <a:rPr sz="1000" u="sng" dirty="0">
                <a:solidFill>
                  <a:srgbClr val="0000FF"/>
                </a:solidFill>
                <a:uFill>
                  <a:solidFill>
                    <a:srgbClr val="0000FF"/>
                  </a:solidFill>
                </a:uFill>
                <a:hlinkClick r:id="rId12"/>
              </a:rPr>
              <a:t>Long-term effect of aspirin on cancer risk in carriers of hereditary colorectal cancer: an analysis from the CAPP2 randomised controlled trial</a:t>
            </a:r>
            <a:r>
              <a:rPr lang="en-US" sz="1000" dirty="0"/>
              <a:t>  </a:t>
            </a:r>
            <a:endParaRPr sz="1000" dirty="0"/>
          </a:p>
          <a:p>
            <a:pPr>
              <a:defRPr sz="1200">
                <a:latin typeface="Arial"/>
                <a:ea typeface="Arial"/>
                <a:cs typeface="Arial"/>
                <a:sym typeface="Arial"/>
              </a:defRPr>
            </a:pPr>
            <a:r>
              <a:rPr sz="1000" b="1" dirty="0"/>
              <a:t>Related studies exploring use of Aspirin in colorectal cancer or other approaches to reduce cancer risk in Lynch Syndrome</a:t>
            </a:r>
          </a:p>
          <a:p>
            <a:pPr marL="228600" indent="-228600">
              <a:buSzPct val="100000"/>
              <a:buAutoNum type="arabicPeriod"/>
              <a:defRPr sz="1100">
                <a:latin typeface="Arial"/>
                <a:ea typeface="Arial"/>
                <a:cs typeface="Arial"/>
                <a:sym typeface="Arial"/>
              </a:defRPr>
            </a:pPr>
            <a:r>
              <a:rPr sz="1000" u="sng" dirty="0">
                <a:solidFill>
                  <a:srgbClr val="0000FF"/>
                </a:solidFill>
                <a:uFill>
                  <a:solidFill>
                    <a:srgbClr val="0000FF"/>
                  </a:solidFill>
                </a:uFill>
                <a:hlinkClick r:id="rId13"/>
              </a:rPr>
              <a:t>ADD-ASPIRIN: A phase III, double-blind, placebo controlled, randomised trial assessing the effects of aspirin on disease recurrence and survival after primary therapy in common non-metastatic solid tumours</a:t>
            </a:r>
            <a:r>
              <a:rPr lang="en-US" sz="1000" dirty="0"/>
              <a:t> </a:t>
            </a:r>
            <a:endParaRPr sz="1000" dirty="0"/>
          </a:p>
          <a:p>
            <a:pPr marL="228600" indent="-228600">
              <a:buSzPct val="100000"/>
              <a:buAutoNum type="arabicPeriod"/>
              <a:defRPr sz="1100">
                <a:latin typeface="Arial"/>
                <a:ea typeface="Arial"/>
                <a:cs typeface="Arial"/>
                <a:sym typeface="Arial"/>
              </a:defRPr>
            </a:pPr>
            <a:r>
              <a:rPr sz="1000" u="sng" dirty="0">
                <a:solidFill>
                  <a:srgbClr val="0000FF"/>
                </a:solidFill>
                <a:uFill>
                  <a:solidFill>
                    <a:srgbClr val="0000FF"/>
                  </a:solidFill>
                </a:uFill>
                <a:hlinkClick r:id="rId14"/>
              </a:rPr>
              <a:t>Long-term effect of resistant starch on cancer risk in carriers of hereditary colorectal cancer: an analysis from the CAPP2 randomised controlled trial</a:t>
            </a:r>
          </a:p>
          <a:p>
            <a:pPr>
              <a:defRPr sz="1200">
                <a:latin typeface="Arial"/>
                <a:ea typeface="Arial"/>
                <a:cs typeface="Arial"/>
                <a:sym typeface="Arial"/>
              </a:defRPr>
            </a:pPr>
            <a:r>
              <a:rPr sz="1000" b="1" dirty="0"/>
              <a:t>Patient Resources</a:t>
            </a:r>
          </a:p>
          <a:p>
            <a:pPr marL="171450" indent="-171450">
              <a:buSzPct val="100000"/>
              <a:buFont typeface="Arial"/>
              <a:buChar char="•"/>
              <a:defRPr sz="1100">
                <a:latin typeface="Arial"/>
                <a:ea typeface="Arial"/>
                <a:cs typeface="Arial"/>
                <a:sym typeface="Arial"/>
              </a:defRPr>
            </a:pPr>
            <a:r>
              <a:rPr sz="1000" u="sng" dirty="0">
                <a:solidFill>
                  <a:srgbClr val="0000FF"/>
                </a:solidFill>
                <a:uFill>
                  <a:solidFill>
                    <a:srgbClr val="0000FF"/>
                  </a:solidFill>
                </a:uFill>
                <a:hlinkClick r:id="rId15"/>
              </a:rPr>
              <a:t>Lynch Syndrome UK</a:t>
            </a:r>
            <a:r>
              <a:rPr sz="1000" dirty="0"/>
              <a:t>. </a:t>
            </a:r>
          </a:p>
        </p:txBody>
      </p:sp>
      <p:sp>
        <p:nvSpPr>
          <p:cNvPr id="100" name="TextBox 2"/>
          <p:cNvSpPr txBox="1"/>
          <p:nvPr/>
        </p:nvSpPr>
        <p:spPr>
          <a:xfrm>
            <a:off x="1810459" y="6055811"/>
            <a:ext cx="2666999" cy="70788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rIns="45719">
            <a:spAutoFit/>
          </a:bodyPr>
          <a:lstStyle/>
          <a:p>
            <a:pPr>
              <a:defRPr sz="1100"/>
            </a:pPr>
            <a:r>
              <a:rPr sz="1000" dirty="0">
                <a:latin typeface="Arial" panose="020B0604020202020204" pitchFamily="34" charset="0"/>
                <a:cs typeface="Arial" panose="020B0604020202020204" pitchFamily="34" charset="0"/>
              </a:rPr>
              <a:t>The SNOMED codes for Lynch Syndrome are:</a:t>
            </a:r>
          </a:p>
          <a:p>
            <a:pPr>
              <a:defRPr sz="1100"/>
            </a:pPr>
            <a:r>
              <a:rPr sz="1000" dirty="0">
                <a:latin typeface="Arial" panose="020B0604020202020204" pitchFamily="34" charset="0"/>
                <a:cs typeface="Arial" panose="020B0604020202020204" pitchFamily="34" charset="0"/>
              </a:rPr>
              <a:t>716318002 - Concept ID</a:t>
            </a:r>
          </a:p>
          <a:p>
            <a:pPr>
              <a:defRPr sz="1100"/>
            </a:pPr>
            <a:r>
              <a:rPr sz="1000" dirty="0">
                <a:latin typeface="Arial" panose="020B0604020202020204" pitchFamily="34" charset="0"/>
                <a:cs typeface="Arial" panose="020B0604020202020204" pitchFamily="34" charset="0"/>
              </a:rPr>
              <a:t>33055050110 - Description ID</a:t>
            </a:r>
          </a:p>
        </p:txBody>
      </p:sp>
      <p:sp>
        <p:nvSpPr>
          <p:cNvPr id="2" name="TextBox 1">
            <a:extLst>
              <a:ext uri="{FF2B5EF4-FFF2-40B4-BE49-F238E27FC236}">
                <a16:creationId xmlns:a16="http://schemas.microsoft.com/office/drawing/2014/main" id="{B2C0F55E-5796-595B-7AD8-A2058017AAC5}"/>
              </a:ext>
            </a:extLst>
          </p:cNvPr>
          <p:cNvSpPr txBox="1"/>
          <p:nvPr/>
        </p:nvSpPr>
        <p:spPr>
          <a:xfrm>
            <a:off x="4394397" y="6571924"/>
            <a:ext cx="3945276" cy="24621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GB" sz="1000" b="0" i="0" u="none" strike="noStrike" cap="none" spc="0" normalizeH="0" baseline="0" dirty="0">
                <a:ln>
                  <a:noFill/>
                </a:ln>
                <a:solidFill>
                  <a:srgbClr val="000000"/>
                </a:solidFill>
                <a:effectLst/>
                <a:uFillTx/>
                <a:latin typeface="Arial" panose="020B0604020202020204" pitchFamily="34" charset="0"/>
                <a:cs typeface="Arial" panose="020B0604020202020204" pitchFamily="34" charset="0"/>
                <a:sym typeface="Calibri"/>
              </a:rPr>
              <a:t>Version 1.0 issued March 2024</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Title 1"/>
          <p:cNvSpPr txBox="1">
            <a:spLocks noGrp="1"/>
          </p:cNvSpPr>
          <p:nvPr>
            <p:ph type="title"/>
          </p:nvPr>
        </p:nvSpPr>
        <p:spPr>
          <a:xfrm>
            <a:off x="179511" y="68525"/>
            <a:ext cx="8784978" cy="562074"/>
          </a:xfrm>
          <a:prstGeom prst="rect">
            <a:avLst/>
          </a:prstGeom>
        </p:spPr>
        <p:txBody>
          <a:bodyPr/>
          <a:lstStyle>
            <a:lvl1pPr>
              <a:defRPr sz="2400">
                <a:latin typeface="Arial"/>
                <a:ea typeface="Arial"/>
                <a:cs typeface="Arial"/>
                <a:sym typeface="Arial"/>
              </a:defRPr>
            </a:lvl1pPr>
          </a:lstStyle>
          <a:p>
            <a:r>
              <a:t>Step by step approach to the use of aspirin in Lynch Syndrome</a:t>
            </a:r>
          </a:p>
        </p:txBody>
      </p:sp>
      <p:grpSp>
        <p:nvGrpSpPr>
          <p:cNvPr id="133" name="Content Placeholder 3"/>
          <p:cNvGrpSpPr/>
          <p:nvPr/>
        </p:nvGrpSpPr>
        <p:grpSpPr>
          <a:xfrm>
            <a:off x="272392" y="632822"/>
            <a:ext cx="8748185" cy="6101771"/>
            <a:chOff x="-18082" y="0"/>
            <a:chExt cx="8663902" cy="5721238"/>
          </a:xfrm>
        </p:grpSpPr>
        <p:grpSp>
          <p:nvGrpSpPr>
            <p:cNvPr id="105" name="Group"/>
            <p:cNvGrpSpPr/>
            <p:nvPr/>
          </p:nvGrpSpPr>
          <p:grpSpPr>
            <a:xfrm>
              <a:off x="-18082" y="60892"/>
              <a:ext cx="646554" cy="856503"/>
              <a:chOff x="-18081" y="-1"/>
              <a:chExt cx="646553" cy="856502"/>
            </a:xfrm>
          </p:grpSpPr>
          <p:sp>
            <p:nvSpPr>
              <p:cNvPr id="103" name="Chevron"/>
              <p:cNvSpPr/>
              <p:nvPr/>
            </p:nvSpPr>
            <p:spPr>
              <a:xfrm rot="5400000">
                <a:off x="-133017" y="114935"/>
                <a:ext cx="856502" cy="626630"/>
              </a:xfrm>
              <a:prstGeom prst="chevron">
                <a:avLst>
                  <a:gd name="adj" fmla="val 50000"/>
                </a:avLst>
              </a:prstGeom>
              <a:solidFill>
                <a:schemeClr val="accent1"/>
              </a:solidFill>
              <a:ln w="25400" cap="flat">
                <a:solidFill>
                  <a:schemeClr val="accent1"/>
                </a:solidFill>
                <a:prstDash val="solid"/>
                <a:round/>
              </a:ln>
              <a:effectLst/>
            </p:spPr>
            <p:txBody>
              <a:bodyPr wrap="square" lIns="45719" tIns="45719" rIns="45719" bIns="45719" numCol="1" anchor="ctr">
                <a:noAutofit/>
              </a:bodyPr>
              <a:lstStyle/>
              <a:p>
                <a:pPr algn="ctr" defTabSz="400050">
                  <a:lnSpc>
                    <a:spcPct val="90000"/>
                  </a:lnSpc>
                  <a:spcBef>
                    <a:spcPts val="1300"/>
                  </a:spcBef>
                  <a:defRPr sz="3200">
                    <a:solidFill>
                      <a:srgbClr val="FFFFFF"/>
                    </a:solidFill>
                  </a:defRPr>
                </a:pPr>
                <a:endParaRPr sz="800"/>
              </a:p>
            </p:txBody>
          </p:sp>
          <p:sp>
            <p:nvSpPr>
              <p:cNvPr id="104" name="Is the patient suitable ?"/>
              <p:cNvSpPr txBox="1"/>
              <p:nvPr/>
            </p:nvSpPr>
            <p:spPr>
              <a:xfrm>
                <a:off x="19922" y="355475"/>
                <a:ext cx="608550" cy="23313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714" tIns="5714" rIns="5714" bIns="5714" numCol="1" anchor="ctr">
                <a:spAutoFit/>
              </a:bodyPr>
              <a:lstStyle>
                <a:lvl1pPr algn="ctr" defTabSz="400050">
                  <a:lnSpc>
                    <a:spcPct val="90000"/>
                  </a:lnSpc>
                  <a:spcBef>
                    <a:spcPts val="300"/>
                  </a:spcBef>
                  <a:defRPr sz="900">
                    <a:solidFill>
                      <a:srgbClr val="FFFFFF"/>
                    </a:solidFill>
                    <a:latin typeface="Arial"/>
                    <a:ea typeface="Arial"/>
                    <a:cs typeface="Arial"/>
                    <a:sym typeface="Arial"/>
                  </a:defRPr>
                </a:lvl1pPr>
              </a:lstStyle>
              <a:p>
                <a:r>
                  <a:rPr sz="800" dirty="0"/>
                  <a:t>Is the patient suitable ?</a:t>
                </a:r>
              </a:p>
            </p:txBody>
          </p:sp>
        </p:grpSp>
        <p:grpSp>
          <p:nvGrpSpPr>
            <p:cNvPr id="108" name="Group"/>
            <p:cNvGrpSpPr/>
            <p:nvPr/>
          </p:nvGrpSpPr>
          <p:grpSpPr>
            <a:xfrm>
              <a:off x="715495" y="0"/>
              <a:ext cx="7930325" cy="779404"/>
              <a:chOff x="61544" y="1"/>
              <a:chExt cx="7930324" cy="779402"/>
            </a:xfrm>
          </p:grpSpPr>
          <p:sp>
            <p:nvSpPr>
              <p:cNvPr id="106" name="Shape"/>
              <p:cNvSpPr/>
              <p:nvPr/>
            </p:nvSpPr>
            <p:spPr>
              <a:xfrm rot="5400000">
                <a:off x="3609231" y="-3547686"/>
                <a:ext cx="779402" cy="7874776"/>
              </a:xfrm>
              <a:custGeom>
                <a:avLst/>
                <a:gdLst/>
                <a:ahLst/>
                <a:cxnLst>
                  <a:cxn ang="0">
                    <a:pos x="wd2" y="hd2"/>
                  </a:cxn>
                  <a:cxn ang="5400000">
                    <a:pos x="wd2" y="hd2"/>
                  </a:cxn>
                  <a:cxn ang="10800000">
                    <a:pos x="wd2" y="hd2"/>
                  </a:cxn>
                  <a:cxn ang="16200000">
                    <a:pos x="wd2" y="hd2"/>
                  </a:cxn>
                </a:cxnLst>
                <a:rect l="0" t="0" r="r" b="b"/>
                <a:pathLst>
                  <a:path w="21600" h="21600" extrusionOk="0">
                    <a:moveTo>
                      <a:pt x="3600" y="0"/>
                    </a:moveTo>
                    <a:lnTo>
                      <a:pt x="18000" y="0"/>
                    </a:lnTo>
                    <a:cubicBezTo>
                      <a:pt x="19988" y="0"/>
                      <a:pt x="21600" y="164"/>
                      <a:pt x="21600" y="366"/>
                    </a:cubicBezTo>
                    <a:lnTo>
                      <a:pt x="21600" y="21600"/>
                    </a:lnTo>
                    <a:lnTo>
                      <a:pt x="0" y="21600"/>
                    </a:lnTo>
                    <a:lnTo>
                      <a:pt x="0" y="366"/>
                    </a:lnTo>
                    <a:cubicBezTo>
                      <a:pt x="0" y="164"/>
                      <a:pt x="1612" y="0"/>
                      <a:pt x="3600" y="0"/>
                    </a:cubicBezTo>
                    <a:close/>
                  </a:path>
                </a:pathLst>
              </a:custGeom>
              <a:solidFill>
                <a:srgbClr val="FFFFFF">
                  <a:alpha val="90000"/>
                </a:srgbClr>
              </a:solidFill>
              <a:ln w="25400" cap="flat">
                <a:solidFill>
                  <a:schemeClr val="accent1"/>
                </a:solidFill>
                <a:prstDash val="solid"/>
                <a:round/>
              </a:ln>
              <a:effectLst/>
            </p:spPr>
            <p:txBody>
              <a:bodyPr wrap="square" lIns="45719" tIns="45719" rIns="45719" bIns="45719" numCol="1" anchor="ctr">
                <a:noAutofit/>
              </a:bodyPr>
              <a:lstStyle/>
              <a:p>
                <a:pPr defTabSz="444500">
                  <a:lnSpc>
                    <a:spcPct val="90000"/>
                  </a:lnSpc>
                  <a:spcBef>
                    <a:spcPts val="500"/>
                  </a:spcBef>
                  <a:defRPr sz="2800"/>
                </a:pPr>
                <a:endParaRPr sz="800"/>
              </a:p>
            </p:txBody>
          </p:sp>
          <p:sp>
            <p:nvSpPr>
              <p:cNvPr id="107" name="Patient diagnosed with Lynch Syndrome…"/>
              <p:cNvSpPr txBox="1"/>
              <p:nvPr/>
            </p:nvSpPr>
            <p:spPr>
              <a:xfrm>
                <a:off x="117092" y="45538"/>
                <a:ext cx="7874776" cy="68832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6350" tIns="6350" rIns="6350" bIns="6350" numCol="1" anchor="ctr">
                <a:noAutofit/>
              </a:bodyPr>
              <a:lstStyle/>
              <a:p>
                <a:pPr marL="171450" lvl="1" indent="-171450" defTabSz="444500">
                  <a:lnSpc>
                    <a:spcPct val="90000"/>
                  </a:lnSpc>
                  <a:spcBef>
                    <a:spcPts val="100"/>
                  </a:spcBef>
                  <a:buFont typeface="Arial" panose="020B0604020202020204" pitchFamily="34" charset="0"/>
                  <a:buChar char="•"/>
                  <a:defRPr sz="1000">
                    <a:latin typeface="Arial"/>
                    <a:ea typeface="Arial"/>
                    <a:cs typeface="Arial"/>
                    <a:sym typeface="Arial"/>
                  </a:defRPr>
                </a:pPr>
                <a:r>
                  <a:rPr lang="en-GB" sz="1000" dirty="0"/>
                  <a:t>For patients </a:t>
                </a:r>
                <a:r>
                  <a:rPr sz="1000" dirty="0"/>
                  <a:t>diagnosed with Lynch </a:t>
                </a:r>
                <a:r>
                  <a:rPr lang="en-GB" sz="1000" dirty="0"/>
                  <a:t>s</a:t>
                </a:r>
                <a:r>
                  <a:rPr sz="1000" dirty="0" err="1"/>
                  <a:t>yndrome</a:t>
                </a:r>
                <a:r>
                  <a:rPr lang="en-US" sz="1000" dirty="0"/>
                  <a:t>:</a:t>
                </a:r>
                <a:endParaRPr sz="1000" dirty="0"/>
              </a:p>
              <a:p>
                <a:pPr marL="171450" lvl="1" indent="-171450" defTabSz="444500">
                  <a:lnSpc>
                    <a:spcPct val="90000"/>
                  </a:lnSpc>
                  <a:spcBef>
                    <a:spcPts val="100"/>
                  </a:spcBef>
                  <a:buFont typeface="Arial" panose="020B0604020202020204" pitchFamily="34" charset="0"/>
                  <a:buChar char="•"/>
                  <a:defRPr sz="1000">
                    <a:latin typeface="Arial"/>
                    <a:ea typeface="Arial"/>
                    <a:cs typeface="Arial"/>
                    <a:sym typeface="Arial"/>
                  </a:defRPr>
                </a:pPr>
                <a:r>
                  <a:rPr sz="1000" dirty="0"/>
                  <a:t>If </a:t>
                </a:r>
                <a:r>
                  <a:rPr lang="en-GB" sz="1000" dirty="0"/>
                  <a:t>your</a:t>
                </a:r>
                <a:r>
                  <a:rPr sz="1000" dirty="0"/>
                  <a:t> patient is currently receiving treatment for colorectal cancer you should wait until that treatment has been completed until prescribing aspirin</a:t>
                </a:r>
                <a:endParaRPr lang="en-US" sz="1000" dirty="0"/>
              </a:p>
              <a:p>
                <a:pPr marL="171450" lvl="1" indent="-171450" defTabSz="444500">
                  <a:lnSpc>
                    <a:spcPct val="90000"/>
                  </a:lnSpc>
                  <a:spcBef>
                    <a:spcPts val="100"/>
                  </a:spcBef>
                  <a:buFont typeface="Arial" panose="020B0604020202020204" pitchFamily="34" charset="0"/>
                  <a:buChar char="•"/>
                  <a:defRPr sz="1000">
                    <a:latin typeface="Arial"/>
                    <a:ea typeface="Arial"/>
                    <a:cs typeface="Arial"/>
                    <a:sym typeface="Arial"/>
                  </a:defRPr>
                </a:pPr>
                <a:r>
                  <a:rPr sz="1000" dirty="0"/>
                  <a:t>Prescribe aspirin in accordance with Standard Product Characteristics (SPC)</a:t>
                </a:r>
              </a:p>
              <a:p>
                <a:pPr marL="171450" lvl="1" indent="-171450" defTabSz="444500">
                  <a:lnSpc>
                    <a:spcPct val="90000"/>
                  </a:lnSpc>
                  <a:spcBef>
                    <a:spcPts val="100"/>
                  </a:spcBef>
                  <a:buFont typeface="Arial" panose="020B0604020202020204" pitchFamily="34" charset="0"/>
                  <a:buChar char="•"/>
                  <a:defRPr sz="1000">
                    <a:latin typeface="Arial"/>
                    <a:ea typeface="Arial"/>
                    <a:cs typeface="Arial"/>
                    <a:sym typeface="Arial"/>
                  </a:defRPr>
                </a:pPr>
                <a:r>
                  <a:rPr sz="1000" dirty="0"/>
                  <a:t>Patient should be </a:t>
                </a:r>
                <a:r>
                  <a:rPr lang="en-GB" sz="1000" dirty="0"/>
                  <a:t>between the ages of 18 and 70</a:t>
                </a:r>
                <a:endParaRPr sz="1000" strike="sngStrike" dirty="0"/>
              </a:p>
            </p:txBody>
          </p:sp>
        </p:grpSp>
        <p:grpSp>
          <p:nvGrpSpPr>
            <p:cNvPr id="111" name="Group"/>
            <p:cNvGrpSpPr/>
            <p:nvPr/>
          </p:nvGrpSpPr>
          <p:grpSpPr>
            <a:xfrm>
              <a:off x="-18082" y="1125871"/>
              <a:ext cx="666479" cy="1006158"/>
              <a:chOff x="-18082" y="0"/>
              <a:chExt cx="666477" cy="1006156"/>
            </a:xfrm>
          </p:grpSpPr>
          <p:sp>
            <p:nvSpPr>
              <p:cNvPr id="109" name="Chevron"/>
              <p:cNvSpPr/>
              <p:nvPr/>
            </p:nvSpPr>
            <p:spPr>
              <a:xfrm rot="5400000">
                <a:off x="-187921" y="169839"/>
                <a:ext cx="1006156" cy="666477"/>
              </a:xfrm>
              <a:prstGeom prst="chevron">
                <a:avLst>
                  <a:gd name="adj" fmla="val 50000"/>
                </a:avLst>
              </a:prstGeom>
              <a:solidFill>
                <a:srgbClr val="FF0000"/>
              </a:solidFill>
              <a:ln w="25400" cap="flat">
                <a:solidFill>
                  <a:schemeClr val="accent1"/>
                </a:solidFill>
                <a:prstDash val="solid"/>
                <a:round/>
              </a:ln>
              <a:effectLst/>
            </p:spPr>
            <p:txBody>
              <a:bodyPr wrap="square" lIns="45719" tIns="45719" rIns="45719" bIns="45719" numCol="1" anchor="ctr">
                <a:noAutofit/>
              </a:bodyPr>
              <a:lstStyle/>
              <a:p>
                <a:pPr algn="ctr" defTabSz="400050">
                  <a:lnSpc>
                    <a:spcPct val="90000"/>
                  </a:lnSpc>
                  <a:spcBef>
                    <a:spcPts val="1300"/>
                  </a:spcBef>
                  <a:defRPr sz="3200">
                    <a:solidFill>
                      <a:srgbClr val="FFFFFF"/>
                    </a:solidFill>
                  </a:defRPr>
                </a:pPr>
                <a:endParaRPr sz="800"/>
              </a:p>
            </p:txBody>
          </p:sp>
          <p:sp>
            <p:nvSpPr>
              <p:cNvPr id="110" name="Is the patient at risk from taking aspirin?"/>
              <p:cNvSpPr txBox="1"/>
              <p:nvPr/>
            </p:nvSpPr>
            <p:spPr>
              <a:xfrm>
                <a:off x="26622" y="341719"/>
                <a:ext cx="601849" cy="45473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714" tIns="5714" rIns="5714" bIns="5714" numCol="1" anchor="ctr">
                <a:spAutoFit/>
              </a:bodyPr>
              <a:lstStyle>
                <a:lvl1pPr algn="ctr" defTabSz="400050">
                  <a:lnSpc>
                    <a:spcPct val="90000"/>
                  </a:lnSpc>
                  <a:spcBef>
                    <a:spcPts val="300"/>
                  </a:spcBef>
                  <a:defRPr sz="900">
                    <a:solidFill>
                      <a:srgbClr val="FFFF00"/>
                    </a:solidFill>
                    <a:latin typeface="Arial"/>
                    <a:ea typeface="Arial"/>
                    <a:cs typeface="Arial"/>
                    <a:sym typeface="Arial"/>
                  </a:defRPr>
                </a:lvl1pPr>
              </a:lstStyle>
              <a:p>
                <a:r>
                  <a:rPr sz="800" dirty="0"/>
                  <a:t>Is the patient at risk from taking aspirin?</a:t>
                </a:r>
              </a:p>
            </p:txBody>
          </p:sp>
        </p:grpSp>
        <p:grpSp>
          <p:nvGrpSpPr>
            <p:cNvPr id="114" name="Group"/>
            <p:cNvGrpSpPr/>
            <p:nvPr/>
          </p:nvGrpSpPr>
          <p:grpSpPr>
            <a:xfrm>
              <a:off x="745191" y="816802"/>
              <a:ext cx="7845084" cy="1671988"/>
              <a:chOff x="95287" y="-39683"/>
              <a:chExt cx="7845082" cy="1671984"/>
            </a:xfrm>
          </p:grpSpPr>
          <p:sp>
            <p:nvSpPr>
              <p:cNvPr id="112" name="Shape"/>
              <p:cNvSpPr/>
              <p:nvPr/>
            </p:nvSpPr>
            <p:spPr>
              <a:xfrm rot="5400000">
                <a:off x="3289765" y="-3234161"/>
                <a:ext cx="1456126" cy="7845082"/>
              </a:xfrm>
              <a:custGeom>
                <a:avLst/>
                <a:gdLst/>
                <a:ahLst/>
                <a:cxnLst>
                  <a:cxn ang="0">
                    <a:pos x="wd2" y="hd2"/>
                  </a:cxn>
                  <a:cxn ang="5400000">
                    <a:pos x="wd2" y="hd2"/>
                  </a:cxn>
                  <a:cxn ang="10800000">
                    <a:pos x="wd2" y="hd2"/>
                  </a:cxn>
                  <a:cxn ang="16200000">
                    <a:pos x="wd2" y="hd2"/>
                  </a:cxn>
                </a:cxnLst>
                <a:rect l="0" t="0" r="r" b="b"/>
                <a:pathLst>
                  <a:path w="21600" h="21600" extrusionOk="0">
                    <a:moveTo>
                      <a:pt x="3600" y="0"/>
                    </a:moveTo>
                    <a:lnTo>
                      <a:pt x="18000" y="0"/>
                    </a:lnTo>
                    <a:cubicBezTo>
                      <a:pt x="19988" y="0"/>
                      <a:pt x="21600" y="275"/>
                      <a:pt x="21600" y="615"/>
                    </a:cubicBezTo>
                    <a:lnTo>
                      <a:pt x="21600" y="21600"/>
                    </a:lnTo>
                    <a:lnTo>
                      <a:pt x="0" y="21600"/>
                    </a:lnTo>
                    <a:lnTo>
                      <a:pt x="0" y="615"/>
                    </a:lnTo>
                    <a:cubicBezTo>
                      <a:pt x="0" y="275"/>
                      <a:pt x="1612" y="0"/>
                      <a:pt x="3600" y="0"/>
                    </a:cubicBezTo>
                    <a:close/>
                  </a:path>
                </a:pathLst>
              </a:custGeom>
              <a:solidFill>
                <a:srgbClr val="FFFFFF">
                  <a:alpha val="90000"/>
                </a:srgbClr>
              </a:solidFill>
              <a:ln w="25400" cap="flat">
                <a:solidFill>
                  <a:schemeClr val="accent1"/>
                </a:solidFill>
                <a:prstDash val="solid"/>
                <a:round/>
              </a:ln>
              <a:effectLst/>
            </p:spPr>
            <p:txBody>
              <a:bodyPr wrap="square" lIns="45719" tIns="45719" rIns="45719" bIns="45719" numCol="1" anchor="ctr">
                <a:noAutofit/>
              </a:bodyPr>
              <a:lstStyle/>
              <a:p>
                <a:pPr defTabSz="444500">
                  <a:lnSpc>
                    <a:spcPct val="90000"/>
                  </a:lnSpc>
                  <a:spcBef>
                    <a:spcPts val="500"/>
                  </a:spcBef>
                  <a:defRPr sz="2800"/>
                </a:pPr>
                <a:endParaRPr sz="800"/>
              </a:p>
            </p:txBody>
          </p:sp>
          <p:sp>
            <p:nvSpPr>
              <p:cNvPr id="113" name="Patient should be prescribed aspirin if they allergic or intolerant to it.…"/>
              <p:cNvSpPr txBox="1"/>
              <p:nvPr/>
            </p:nvSpPr>
            <p:spPr>
              <a:xfrm>
                <a:off x="115410" y="5663"/>
                <a:ext cx="7688266" cy="162663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6350" tIns="6350" rIns="6350" bIns="6350" numCol="1" anchor="ctr">
                <a:spAutoFit/>
              </a:bodyPr>
              <a:lstStyle/>
              <a:p>
                <a:pPr marL="171450" lvl="1"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lang="en-GB" sz="1000" dirty="0">
                    <a:solidFill>
                      <a:schemeClr val="tx1"/>
                    </a:solidFill>
                  </a:rPr>
                  <a:t>Your </a:t>
                </a:r>
                <a:r>
                  <a:rPr sz="1000" dirty="0">
                    <a:solidFill>
                      <a:schemeClr val="tx1"/>
                    </a:solidFill>
                  </a:rPr>
                  <a:t>patient should </a:t>
                </a:r>
                <a:r>
                  <a:rPr lang="en-GB" sz="1000" dirty="0">
                    <a:solidFill>
                      <a:schemeClr val="tx1"/>
                    </a:solidFill>
                  </a:rPr>
                  <a:t>not </a:t>
                </a:r>
                <a:r>
                  <a:rPr sz="1000" dirty="0">
                    <a:solidFill>
                      <a:schemeClr val="tx1"/>
                    </a:solidFill>
                  </a:rPr>
                  <a:t>be prescribed aspirin if they allergic or intolerant to it.</a:t>
                </a:r>
                <a:endParaRPr lang="en-GB" sz="1000" dirty="0">
                  <a:solidFill>
                    <a:schemeClr val="tx1"/>
                  </a:solidFill>
                </a:endParaRPr>
              </a:p>
              <a:p>
                <a:pPr marL="171450" lvl="1"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lang="en-GB" sz="1000" dirty="0">
                    <a:solidFill>
                      <a:schemeClr val="tx1"/>
                    </a:solidFill>
                  </a:rPr>
                  <a:t>You should discuss the pros and cons of taking aspirin with your patient (include information about dose and duration)</a:t>
                </a:r>
                <a:endParaRPr sz="1000" dirty="0">
                  <a:solidFill>
                    <a:schemeClr val="tx1"/>
                  </a:solidFill>
                </a:endParaRPr>
              </a:p>
              <a:p>
                <a:pPr marL="171450" lvl="1"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sz="1000" dirty="0">
                    <a:solidFill>
                      <a:schemeClr val="tx1"/>
                    </a:solidFill>
                  </a:rPr>
                  <a:t>Patient should not take aspirin if</a:t>
                </a:r>
                <a:r>
                  <a:rPr lang="en-GB" sz="1000" dirty="0">
                    <a:solidFill>
                      <a:schemeClr val="tx1"/>
                    </a:solidFill>
                  </a:rPr>
                  <a:t>:</a:t>
                </a:r>
                <a:endParaRPr lang="en-GB" sz="1000" dirty="0">
                  <a:solidFill>
                    <a:schemeClr val="tx1"/>
                  </a:solidFill>
                  <a:highlight>
                    <a:srgbClr val="FFFF00"/>
                  </a:highlight>
                </a:endParaRPr>
              </a:p>
              <a:p>
                <a:pPr marL="539750" lvl="7"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sz="1000" dirty="0">
                    <a:solidFill>
                      <a:schemeClr val="tx1"/>
                    </a:solidFill>
                  </a:rPr>
                  <a:t>they are frail or suffer poor health such that it is judged the possible benefits are outweighed by risk of side effects</a:t>
                </a:r>
              </a:p>
              <a:p>
                <a:pPr marL="539750" lvl="7"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sz="1000" dirty="0">
                    <a:solidFill>
                      <a:schemeClr val="tx1"/>
                    </a:solidFill>
                  </a:rPr>
                  <a:t>they are taking anticoagulating or antiplatelet medicines (other than aspirin)</a:t>
                </a:r>
                <a:endParaRPr lang="en-GB" sz="1000" dirty="0">
                  <a:solidFill>
                    <a:schemeClr val="tx1"/>
                  </a:solidFill>
                </a:endParaRPr>
              </a:p>
              <a:p>
                <a:pPr marL="539750" lvl="7"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sz="1000" dirty="0">
                    <a:solidFill>
                      <a:schemeClr val="tx1"/>
                    </a:solidFill>
                  </a:rPr>
                  <a:t>they have uncontrolled hypertension</a:t>
                </a:r>
                <a:endParaRPr lang="en-GB" sz="1000" dirty="0">
                  <a:solidFill>
                    <a:schemeClr val="tx1"/>
                  </a:solidFill>
                </a:endParaRPr>
              </a:p>
              <a:p>
                <a:pPr marL="539750" lvl="8"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sz="1000" dirty="0">
                    <a:solidFill>
                      <a:schemeClr val="tx1"/>
                    </a:solidFill>
                  </a:rPr>
                  <a:t>they have previously suffered from an aspirin or NSAID induced gastrointestinal bleed</a:t>
                </a:r>
                <a:endParaRPr lang="en-GB" sz="1000" dirty="0">
                  <a:solidFill>
                    <a:schemeClr val="tx1"/>
                  </a:solidFill>
                </a:endParaRPr>
              </a:p>
              <a:p>
                <a:pPr marL="539750" lvl="7"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lang="en-GB" sz="1000" dirty="0">
                    <a:solidFill>
                      <a:schemeClr val="tx1"/>
                    </a:solidFill>
                    <a:latin typeface="Arial"/>
                    <a:cs typeface="Arial"/>
                  </a:rPr>
                  <a:t>NICE guidance and the </a:t>
                </a:r>
                <a:r>
                  <a:rPr lang="en-GB" sz="1000" dirty="0" err="1">
                    <a:solidFill>
                      <a:schemeClr val="tx1"/>
                    </a:solidFill>
                    <a:latin typeface="Arial"/>
                    <a:cs typeface="Arial"/>
                  </a:rPr>
                  <a:t>SpC</a:t>
                </a:r>
                <a:r>
                  <a:rPr lang="en-GB" sz="1000" dirty="0">
                    <a:solidFill>
                      <a:schemeClr val="tx1"/>
                    </a:solidFill>
                    <a:latin typeface="Arial"/>
                    <a:cs typeface="Arial"/>
                  </a:rPr>
                  <a:t> confirm lower doses of aspirin are safe in pregnancy but not recommended if breast feeding. Do not use the standard dose of 300mg for Lynch chemoprevention, if continuing using aspirin, please use 75mg and stop using it completely in the third trimester and if breastfeeding</a:t>
                </a:r>
              </a:p>
              <a:p>
                <a:pPr marL="171450" lvl="1"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endParaRPr lang="en-GB" sz="800" dirty="0"/>
              </a:p>
              <a:p>
                <a:pPr marL="171450" lvl="3" indent="-57150" defTabSz="444500">
                  <a:lnSpc>
                    <a:spcPct val="90000"/>
                  </a:lnSpc>
                  <a:spcBef>
                    <a:spcPts val="100"/>
                  </a:spcBef>
                  <a:buSzPct val="100000"/>
                  <a:buFont typeface="Arial"/>
                  <a:buChar char="•"/>
                  <a:defRPr sz="1000">
                    <a:latin typeface="Arial"/>
                    <a:ea typeface="Arial"/>
                    <a:cs typeface="Arial"/>
                    <a:sym typeface="Arial"/>
                  </a:defRPr>
                </a:pPr>
                <a:endParaRPr lang="en-GB" sz="800" dirty="0"/>
              </a:p>
            </p:txBody>
          </p:sp>
        </p:grpSp>
        <p:grpSp>
          <p:nvGrpSpPr>
            <p:cNvPr id="117" name="Group"/>
            <p:cNvGrpSpPr/>
            <p:nvPr/>
          </p:nvGrpSpPr>
          <p:grpSpPr>
            <a:xfrm>
              <a:off x="-18081" y="2313162"/>
              <a:ext cx="704661" cy="985786"/>
              <a:chOff x="-18081" y="97666"/>
              <a:chExt cx="704659" cy="985785"/>
            </a:xfrm>
          </p:grpSpPr>
          <p:sp>
            <p:nvSpPr>
              <p:cNvPr id="115" name="Chevron"/>
              <p:cNvSpPr/>
              <p:nvPr/>
            </p:nvSpPr>
            <p:spPr>
              <a:xfrm rot="5400000">
                <a:off x="-158644" y="238229"/>
                <a:ext cx="985785" cy="704659"/>
              </a:xfrm>
              <a:prstGeom prst="chevron">
                <a:avLst>
                  <a:gd name="adj" fmla="val 50000"/>
                </a:avLst>
              </a:prstGeom>
              <a:solidFill>
                <a:srgbClr val="FFC000"/>
              </a:solidFill>
              <a:ln w="25400" cap="flat">
                <a:solidFill>
                  <a:schemeClr val="accent1"/>
                </a:solidFill>
                <a:prstDash val="solid"/>
                <a:round/>
              </a:ln>
              <a:effectLst/>
            </p:spPr>
            <p:txBody>
              <a:bodyPr wrap="square" lIns="45719" tIns="45719" rIns="45719" bIns="45719" numCol="1" anchor="ctr">
                <a:noAutofit/>
              </a:bodyPr>
              <a:lstStyle/>
              <a:p>
                <a:pPr algn="ctr" defTabSz="355600">
                  <a:lnSpc>
                    <a:spcPct val="90000"/>
                  </a:lnSpc>
                  <a:spcBef>
                    <a:spcPts val="1300"/>
                  </a:spcBef>
                  <a:defRPr sz="3200">
                    <a:solidFill>
                      <a:srgbClr val="FFFFFF"/>
                    </a:solidFill>
                  </a:defRPr>
                </a:pPr>
                <a:endParaRPr sz="800"/>
              </a:p>
            </p:txBody>
          </p:sp>
          <p:sp>
            <p:nvSpPr>
              <p:cNvPr id="116" name="Are they Helicobacter pylori  negative?"/>
              <p:cNvSpPr txBox="1"/>
              <p:nvPr/>
            </p:nvSpPr>
            <p:spPr>
              <a:xfrm>
                <a:off x="-2" y="398953"/>
                <a:ext cx="686578" cy="45345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 tIns="5080" rIns="5080" bIns="5080" numCol="1" anchor="ctr">
                <a:spAutoFit/>
              </a:bodyPr>
              <a:lstStyle>
                <a:lvl1pPr algn="ctr" defTabSz="355600">
                  <a:lnSpc>
                    <a:spcPct val="90000"/>
                  </a:lnSpc>
                  <a:spcBef>
                    <a:spcPts val="300"/>
                  </a:spcBef>
                  <a:defRPr sz="800">
                    <a:latin typeface="Arial"/>
                    <a:ea typeface="Arial"/>
                    <a:cs typeface="Arial"/>
                    <a:sym typeface="Arial"/>
                  </a:defRPr>
                </a:lvl1pPr>
              </a:lstStyle>
              <a:p>
                <a:r>
                  <a:rPr dirty="0"/>
                  <a:t>Are they Helicobacter pylori  negative?</a:t>
                </a:r>
              </a:p>
            </p:txBody>
          </p:sp>
        </p:grpSp>
        <p:grpSp>
          <p:nvGrpSpPr>
            <p:cNvPr id="120" name="Group"/>
            <p:cNvGrpSpPr/>
            <p:nvPr/>
          </p:nvGrpSpPr>
          <p:grpSpPr>
            <a:xfrm>
              <a:off x="762737" y="2349996"/>
              <a:ext cx="7827537" cy="823875"/>
              <a:chOff x="87874" y="42261"/>
              <a:chExt cx="7827536" cy="823871"/>
            </a:xfrm>
          </p:grpSpPr>
          <p:sp>
            <p:nvSpPr>
              <p:cNvPr id="118" name="Shape"/>
              <p:cNvSpPr/>
              <p:nvPr/>
            </p:nvSpPr>
            <p:spPr>
              <a:xfrm rot="5400000">
                <a:off x="3589706" y="-3459571"/>
                <a:ext cx="823871" cy="7827536"/>
              </a:xfrm>
              <a:custGeom>
                <a:avLst/>
                <a:gdLst/>
                <a:ahLst/>
                <a:cxnLst>
                  <a:cxn ang="0">
                    <a:pos x="wd2" y="hd2"/>
                  </a:cxn>
                  <a:cxn ang="5400000">
                    <a:pos x="wd2" y="hd2"/>
                  </a:cxn>
                  <a:cxn ang="10800000">
                    <a:pos x="wd2" y="hd2"/>
                  </a:cxn>
                  <a:cxn ang="16200000">
                    <a:pos x="wd2" y="hd2"/>
                  </a:cxn>
                </a:cxnLst>
                <a:rect l="0" t="0" r="r" b="b"/>
                <a:pathLst>
                  <a:path w="21600" h="21600" extrusionOk="0">
                    <a:moveTo>
                      <a:pt x="3600" y="0"/>
                    </a:moveTo>
                    <a:lnTo>
                      <a:pt x="18000" y="0"/>
                    </a:lnTo>
                    <a:cubicBezTo>
                      <a:pt x="19988" y="0"/>
                      <a:pt x="21600" y="121"/>
                      <a:pt x="21600" y="271"/>
                    </a:cubicBezTo>
                    <a:lnTo>
                      <a:pt x="21600" y="21600"/>
                    </a:lnTo>
                    <a:lnTo>
                      <a:pt x="0" y="21600"/>
                    </a:lnTo>
                    <a:lnTo>
                      <a:pt x="0" y="271"/>
                    </a:lnTo>
                    <a:cubicBezTo>
                      <a:pt x="0" y="121"/>
                      <a:pt x="1612" y="0"/>
                      <a:pt x="3600" y="0"/>
                    </a:cubicBezTo>
                    <a:close/>
                  </a:path>
                </a:pathLst>
              </a:custGeom>
              <a:solidFill>
                <a:srgbClr val="FFFFFF">
                  <a:alpha val="90000"/>
                </a:srgbClr>
              </a:solidFill>
              <a:ln w="25400" cap="flat">
                <a:solidFill>
                  <a:schemeClr val="accent1"/>
                </a:solidFill>
                <a:prstDash val="solid"/>
                <a:round/>
              </a:ln>
              <a:effectLst/>
            </p:spPr>
            <p:txBody>
              <a:bodyPr wrap="square" lIns="45719" tIns="45719" rIns="45719" bIns="45719" numCol="1" anchor="ctr">
                <a:noAutofit/>
              </a:bodyPr>
              <a:lstStyle/>
              <a:p>
                <a:pPr defTabSz="444500">
                  <a:lnSpc>
                    <a:spcPct val="90000"/>
                  </a:lnSpc>
                  <a:spcBef>
                    <a:spcPts val="500"/>
                  </a:spcBef>
                  <a:defRPr sz="2800"/>
                </a:pPr>
                <a:endParaRPr sz="800"/>
              </a:p>
            </p:txBody>
          </p:sp>
          <p:sp>
            <p:nvSpPr>
              <p:cNvPr id="119" name="Aspirin induced gastrointestinal bleeding is less common in those who are Helicobacter pylori negative…"/>
              <p:cNvSpPr txBox="1"/>
              <p:nvPr/>
            </p:nvSpPr>
            <p:spPr>
              <a:xfrm>
                <a:off x="100851" y="105821"/>
                <a:ext cx="7525049" cy="70942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6350" tIns="6350" rIns="6350" bIns="6350" numCol="1" anchor="ctr">
                <a:spAutoFit/>
              </a:bodyPr>
              <a:lstStyle/>
              <a:p>
                <a:pPr marL="171450" lvl="1"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sz="1000" dirty="0"/>
                  <a:t>Aspirin induced gastrointestinal bleeding is less common in those who are Helicobacter pylori negative</a:t>
                </a:r>
              </a:p>
              <a:p>
                <a:pPr marL="171450" lvl="1"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lang="en-GB" sz="1000" dirty="0"/>
                  <a:t>Please ensure your patient is H. pylori negative before starting aspirin;</a:t>
                </a:r>
              </a:p>
              <a:p>
                <a:pPr marL="539750" lvl="1"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lang="en-GB" sz="1000" dirty="0"/>
                  <a:t> R</a:t>
                </a:r>
                <a:r>
                  <a:rPr sz="1000" dirty="0"/>
                  <a:t>eview result of previous test (if tested as part of cancer treatment)</a:t>
                </a:r>
                <a:endParaRPr lang="en-GB" sz="1000" dirty="0"/>
              </a:p>
              <a:p>
                <a:pPr marL="539750" lvl="1"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lang="en-GB" sz="1000" dirty="0"/>
                  <a:t>Or, test within local guidelines (faecal, breath or serological)</a:t>
                </a:r>
                <a:endParaRPr sz="1000" dirty="0"/>
              </a:p>
              <a:p>
                <a:pPr marL="171450" lvl="1"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sz="1000" dirty="0"/>
                  <a:t>If patient is positive</a:t>
                </a:r>
                <a:r>
                  <a:rPr lang="en-GB" sz="1000" dirty="0"/>
                  <a:t>, </a:t>
                </a:r>
                <a:r>
                  <a:rPr sz="1000" dirty="0"/>
                  <a:t>they will need </a:t>
                </a:r>
                <a:r>
                  <a:rPr lang="en-GB" sz="1000" dirty="0"/>
                  <a:t>to receive</a:t>
                </a:r>
                <a:r>
                  <a:rPr sz="1000" dirty="0"/>
                  <a:t> </a:t>
                </a:r>
                <a:r>
                  <a:rPr lang="en-GB" sz="1000" dirty="0"/>
                  <a:t>H. Pylori </a:t>
                </a:r>
                <a:r>
                  <a:rPr sz="1000" dirty="0" err="1"/>
                  <a:t>eradicat</a:t>
                </a:r>
                <a:r>
                  <a:rPr lang="en-GB" sz="1000" dirty="0"/>
                  <a:t>ion therapy </a:t>
                </a:r>
                <a:r>
                  <a:rPr sz="1000" dirty="0"/>
                  <a:t>before starting aspirin</a:t>
                </a:r>
                <a:r>
                  <a:rPr lang="en-US" sz="1000" dirty="0"/>
                  <a:t> therapy</a:t>
                </a:r>
                <a:endParaRPr sz="1000" dirty="0"/>
              </a:p>
            </p:txBody>
          </p:sp>
        </p:grpSp>
        <p:grpSp>
          <p:nvGrpSpPr>
            <p:cNvPr id="123" name="Group"/>
            <p:cNvGrpSpPr/>
            <p:nvPr/>
          </p:nvGrpSpPr>
          <p:grpSpPr>
            <a:xfrm>
              <a:off x="-18081" y="3203153"/>
              <a:ext cx="675518" cy="954743"/>
              <a:chOff x="-18081" y="140415"/>
              <a:chExt cx="675517" cy="954742"/>
            </a:xfrm>
          </p:grpSpPr>
          <p:sp>
            <p:nvSpPr>
              <p:cNvPr id="121" name="Chevron"/>
              <p:cNvSpPr/>
              <p:nvPr/>
            </p:nvSpPr>
            <p:spPr>
              <a:xfrm rot="5400000">
                <a:off x="-162213" y="284547"/>
                <a:ext cx="954742" cy="666477"/>
              </a:xfrm>
              <a:prstGeom prst="chevron">
                <a:avLst>
                  <a:gd name="adj" fmla="val 50000"/>
                </a:avLst>
              </a:prstGeom>
              <a:solidFill>
                <a:srgbClr val="00B050"/>
              </a:solidFill>
              <a:ln w="25400" cap="flat">
                <a:solidFill>
                  <a:schemeClr val="accent1"/>
                </a:solidFill>
                <a:prstDash val="solid"/>
                <a:round/>
              </a:ln>
              <a:effectLst/>
            </p:spPr>
            <p:txBody>
              <a:bodyPr wrap="square" lIns="45719" tIns="45719" rIns="45719" bIns="45719" numCol="1" anchor="ctr">
                <a:noAutofit/>
              </a:bodyPr>
              <a:lstStyle/>
              <a:p>
                <a:pPr algn="ctr" defTabSz="400050">
                  <a:lnSpc>
                    <a:spcPct val="90000"/>
                  </a:lnSpc>
                  <a:spcBef>
                    <a:spcPts val="1300"/>
                  </a:spcBef>
                  <a:defRPr sz="3200">
                    <a:solidFill>
                      <a:srgbClr val="FFFFFF"/>
                    </a:solidFill>
                  </a:defRPr>
                </a:pPr>
                <a:endParaRPr sz="800" dirty="0"/>
              </a:p>
            </p:txBody>
          </p:sp>
          <p:sp>
            <p:nvSpPr>
              <p:cNvPr id="122" name="Initial  aspirin dose"/>
              <p:cNvSpPr txBox="1"/>
              <p:nvPr/>
            </p:nvSpPr>
            <p:spPr>
              <a:xfrm>
                <a:off x="-9041" y="556966"/>
                <a:ext cx="666477" cy="23313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714" tIns="5714" rIns="5714" bIns="5714" numCol="1" anchor="ctr">
                <a:spAutoFit/>
              </a:bodyPr>
              <a:lstStyle>
                <a:lvl1pPr algn="ctr" defTabSz="400050">
                  <a:lnSpc>
                    <a:spcPct val="90000"/>
                  </a:lnSpc>
                  <a:spcBef>
                    <a:spcPts val="300"/>
                  </a:spcBef>
                  <a:defRPr sz="900">
                    <a:solidFill>
                      <a:srgbClr val="FFFFFF"/>
                    </a:solidFill>
                    <a:latin typeface="Arial"/>
                    <a:ea typeface="Arial"/>
                    <a:cs typeface="Arial"/>
                    <a:sym typeface="Arial"/>
                  </a:defRPr>
                </a:lvl1pPr>
              </a:lstStyle>
              <a:p>
                <a:r>
                  <a:rPr sz="800" dirty="0"/>
                  <a:t>Initial  aspirin dose</a:t>
                </a:r>
              </a:p>
            </p:txBody>
          </p:sp>
        </p:grpSp>
        <p:grpSp>
          <p:nvGrpSpPr>
            <p:cNvPr id="126" name="Group"/>
            <p:cNvGrpSpPr/>
            <p:nvPr/>
          </p:nvGrpSpPr>
          <p:grpSpPr>
            <a:xfrm>
              <a:off x="745191" y="3236154"/>
              <a:ext cx="7859929" cy="441146"/>
              <a:chOff x="30357" y="125879"/>
              <a:chExt cx="7859927" cy="441145"/>
            </a:xfrm>
          </p:grpSpPr>
          <p:sp>
            <p:nvSpPr>
              <p:cNvPr id="124" name="Shape"/>
              <p:cNvSpPr/>
              <p:nvPr/>
            </p:nvSpPr>
            <p:spPr>
              <a:xfrm rot="5400000">
                <a:off x="3760014" y="-3583512"/>
                <a:ext cx="400613" cy="7859927"/>
              </a:xfrm>
              <a:custGeom>
                <a:avLst/>
                <a:gdLst/>
                <a:ahLst/>
                <a:cxnLst>
                  <a:cxn ang="0">
                    <a:pos x="wd2" y="hd2"/>
                  </a:cxn>
                  <a:cxn ang="5400000">
                    <a:pos x="wd2" y="hd2"/>
                  </a:cxn>
                  <a:cxn ang="10800000">
                    <a:pos x="wd2" y="hd2"/>
                  </a:cxn>
                  <a:cxn ang="16200000">
                    <a:pos x="wd2" y="hd2"/>
                  </a:cxn>
                </a:cxnLst>
                <a:rect l="0" t="0" r="r" b="b"/>
                <a:pathLst>
                  <a:path w="21600" h="21600" extrusionOk="0">
                    <a:moveTo>
                      <a:pt x="3600" y="0"/>
                    </a:moveTo>
                    <a:lnTo>
                      <a:pt x="18000" y="0"/>
                    </a:lnTo>
                    <a:cubicBezTo>
                      <a:pt x="19988" y="0"/>
                      <a:pt x="21600" y="111"/>
                      <a:pt x="21600" y="249"/>
                    </a:cubicBezTo>
                    <a:lnTo>
                      <a:pt x="21600" y="21600"/>
                    </a:lnTo>
                    <a:lnTo>
                      <a:pt x="0" y="21600"/>
                    </a:lnTo>
                    <a:lnTo>
                      <a:pt x="0" y="249"/>
                    </a:lnTo>
                    <a:cubicBezTo>
                      <a:pt x="0" y="111"/>
                      <a:pt x="1612" y="0"/>
                      <a:pt x="3600" y="0"/>
                    </a:cubicBezTo>
                    <a:close/>
                  </a:path>
                </a:pathLst>
              </a:custGeom>
              <a:solidFill>
                <a:srgbClr val="FFFFFF">
                  <a:alpha val="90000"/>
                </a:srgbClr>
              </a:solidFill>
              <a:ln w="25400" cap="flat">
                <a:solidFill>
                  <a:schemeClr val="accent1"/>
                </a:solidFill>
                <a:prstDash val="solid"/>
                <a:round/>
              </a:ln>
              <a:effectLst/>
            </p:spPr>
            <p:txBody>
              <a:bodyPr wrap="square" lIns="45719" tIns="45719" rIns="45719" bIns="45719" numCol="1" anchor="ctr">
                <a:noAutofit/>
              </a:bodyPr>
              <a:lstStyle/>
              <a:p>
                <a:pPr defTabSz="444500">
                  <a:lnSpc>
                    <a:spcPct val="90000"/>
                  </a:lnSpc>
                  <a:spcBef>
                    <a:spcPts val="500"/>
                  </a:spcBef>
                  <a:defRPr sz="2800"/>
                </a:pPr>
                <a:endParaRPr sz="800"/>
              </a:p>
            </p:txBody>
          </p:sp>
          <p:sp>
            <p:nvSpPr>
              <p:cNvPr id="125" name="Prescribe 75mg aspirin daily for 8 weeks (run-in period)…"/>
              <p:cNvSpPr txBox="1"/>
              <p:nvPr/>
            </p:nvSpPr>
            <p:spPr>
              <a:xfrm>
                <a:off x="78427" y="125879"/>
                <a:ext cx="7481596" cy="44114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6350" tIns="6350" rIns="6350" bIns="6350" numCol="1" anchor="ctr">
                <a:spAutoFit/>
              </a:bodyPr>
              <a:lstStyle/>
              <a:p>
                <a:pPr marL="57150" lvl="1" indent="-57150" defTabSz="444500">
                  <a:lnSpc>
                    <a:spcPct val="90000"/>
                  </a:lnSpc>
                  <a:spcBef>
                    <a:spcPts val="100"/>
                  </a:spcBef>
                  <a:buSzPct val="100000"/>
                  <a:buFont typeface="Arial"/>
                  <a:buChar char="•"/>
                  <a:defRPr sz="1000">
                    <a:latin typeface="Arial"/>
                    <a:ea typeface="Arial"/>
                    <a:cs typeface="Arial"/>
                    <a:sym typeface="Arial"/>
                  </a:defRPr>
                </a:pPr>
                <a:r>
                  <a:rPr sz="1000" dirty="0"/>
                  <a:t>Prescribe 75mg aspirin daily for 8 weeks (run-in period)</a:t>
                </a:r>
              </a:p>
              <a:p>
                <a:pPr marL="57150" lvl="1" indent="-57150" defTabSz="444500">
                  <a:lnSpc>
                    <a:spcPct val="90000"/>
                  </a:lnSpc>
                  <a:spcBef>
                    <a:spcPts val="100"/>
                  </a:spcBef>
                  <a:buSzPct val="100000"/>
                  <a:buFont typeface="Arial"/>
                  <a:buChar char="•"/>
                  <a:defRPr sz="1000">
                    <a:latin typeface="Arial"/>
                    <a:ea typeface="Arial"/>
                    <a:cs typeface="Arial"/>
                    <a:sym typeface="Arial"/>
                  </a:defRPr>
                </a:pPr>
                <a:r>
                  <a:rPr sz="1000" dirty="0"/>
                  <a:t>If </a:t>
                </a:r>
                <a:r>
                  <a:rPr lang="en-GB" sz="1000" dirty="0"/>
                  <a:t>your </a:t>
                </a:r>
                <a:r>
                  <a:rPr sz="1000" dirty="0"/>
                  <a:t>patient experiences any side effects then they should stop it immediately and make an appointment for review and discussion of options </a:t>
                </a:r>
              </a:p>
            </p:txBody>
          </p:sp>
        </p:grpSp>
        <p:grpSp>
          <p:nvGrpSpPr>
            <p:cNvPr id="129" name="Group"/>
            <p:cNvGrpSpPr/>
            <p:nvPr/>
          </p:nvGrpSpPr>
          <p:grpSpPr>
            <a:xfrm>
              <a:off x="-1" y="4074428"/>
              <a:ext cx="648400" cy="1139082"/>
              <a:chOff x="0" y="-153730"/>
              <a:chExt cx="648398" cy="1139081"/>
            </a:xfrm>
          </p:grpSpPr>
          <p:sp>
            <p:nvSpPr>
              <p:cNvPr id="127" name="Chevron"/>
              <p:cNvSpPr/>
              <p:nvPr/>
            </p:nvSpPr>
            <p:spPr>
              <a:xfrm rot="5400000">
                <a:off x="-245342" y="91612"/>
                <a:ext cx="1139081" cy="648398"/>
              </a:xfrm>
              <a:prstGeom prst="chevron">
                <a:avLst>
                  <a:gd name="adj" fmla="val 50000"/>
                </a:avLst>
              </a:prstGeom>
              <a:solidFill>
                <a:schemeClr val="accent1"/>
              </a:solidFill>
              <a:ln w="25400" cap="flat">
                <a:solidFill>
                  <a:schemeClr val="accent1"/>
                </a:solidFill>
                <a:prstDash val="solid"/>
                <a:round/>
              </a:ln>
              <a:effectLst/>
            </p:spPr>
            <p:txBody>
              <a:bodyPr wrap="square" lIns="45719" tIns="45719" rIns="45719" bIns="45719" numCol="1" anchor="ctr">
                <a:noAutofit/>
              </a:bodyPr>
              <a:lstStyle/>
              <a:p>
                <a:pPr algn="ctr" defTabSz="400050">
                  <a:lnSpc>
                    <a:spcPct val="90000"/>
                  </a:lnSpc>
                  <a:spcBef>
                    <a:spcPts val="1300"/>
                  </a:spcBef>
                  <a:defRPr sz="3200">
                    <a:solidFill>
                      <a:srgbClr val="FFFFFF"/>
                    </a:solidFill>
                  </a:defRPr>
                </a:pPr>
                <a:endParaRPr sz="800"/>
              </a:p>
            </p:txBody>
          </p:sp>
          <p:sp>
            <p:nvSpPr>
              <p:cNvPr id="128" name="Ongoing aspirin prescribing?"/>
              <p:cNvSpPr txBox="1"/>
              <p:nvPr/>
            </p:nvSpPr>
            <p:spPr>
              <a:xfrm>
                <a:off x="0" y="276191"/>
                <a:ext cx="648398" cy="34393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714" tIns="5714" rIns="5714" bIns="5714" numCol="1" anchor="ctr">
                <a:spAutoFit/>
              </a:bodyPr>
              <a:lstStyle>
                <a:lvl1pPr algn="ctr" defTabSz="400050">
                  <a:lnSpc>
                    <a:spcPct val="90000"/>
                  </a:lnSpc>
                  <a:spcBef>
                    <a:spcPts val="300"/>
                  </a:spcBef>
                  <a:defRPr sz="900">
                    <a:solidFill>
                      <a:srgbClr val="FFFFFF"/>
                    </a:solidFill>
                    <a:latin typeface="Arial"/>
                    <a:ea typeface="Arial"/>
                    <a:cs typeface="Arial"/>
                    <a:sym typeface="Arial"/>
                  </a:defRPr>
                </a:lvl1pPr>
              </a:lstStyle>
              <a:p>
                <a:r>
                  <a:rPr sz="800" dirty="0"/>
                  <a:t>Ongoing aspirin prescribing?</a:t>
                </a:r>
              </a:p>
            </p:txBody>
          </p:sp>
        </p:grpSp>
        <p:grpSp>
          <p:nvGrpSpPr>
            <p:cNvPr id="132" name="Group"/>
            <p:cNvGrpSpPr/>
            <p:nvPr/>
          </p:nvGrpSpPr>
          <p:grpSpPr>
            <a:xfrm>
              <a:off x="754228" y="3781398"/>
              <a:ext cx="7836043" cy="1939840"/>
              <a:chOff x="53684" y="-162393"/>
              <a:chExt cx="7836041" cy="1939839"/>
            </a:xfrm>
          </p:grpSpPr>
          <p:sp>
            <p:nvSpPr>
              <p:cNvPr id="130" name="Shape"/>
              <p:cNvSpPr/>
              <p:nvPr/>
            </p:nvSpPr>
            <p:spPr>
              <a:xfrm rot="5400000">
                <a:off x="3008562" y="-3117271"/>
                <a:ext cx="1926286" cy="7836041"/>
              </a:xfrm>
              <a:custGeom>
                <a:avLst/>
                <a:gdLst/>
                <a:ahLst/>
                <a:cxnLst>
                  <a:cxn ang="0">
                    <a:pos x="wd2" y="hd2"/>
                  </a:cxn>
                  <a:cxn ang="5400000">
                    <a:pos x="wd2" y="hd2"/>
                  </a:cxn>
                  <a:cxn ang="10800000">
                    <a:pos x="wd2" y="hd2"/>
                  </a:cxn>
                  <a:cxn ang="16200000">
                    <a:pos x="wd2" y="hd2"/>
                  </a:cxn>
                </a:cxnLst>
                <a:rect l="0" t="0" r="r" b="b"/>
                <a:pathLst>
                  <a:path w="21600" h="21600" extrusionOk="0">
                    <a:moveTo>
                      <a:pt x="3600" y="0"/>
                    </a:moveTo>
                    <a:lnTo>
                      <a:pt x="18000" y="0"/>
                    </a:lnTo>
                    <a:cubicBezTo>
                      <a:pt x="19988" y="0"/>
                      <a:pt x="21600" y="355"/>
                      <a:pt x="21600" y="792"/>
                    </a:cubicBezTo>
                    <a:lnTo>
                      <a:pt x="21600" y="21600"/>
                    </a:lnTo>
                    <a:lnTo>
                      <a:pt x="0" y="21600"/>
                    </a:lnTo>
                    <a:lnTo>
                      <a:pt x="0" y="792"/>
                    </a:lnTo>
                    <a:cubicBezTo>
                      <a:pt x="0" y="355"/>
                      <a:pt x="1612" y="0"/>
                      <a:pt x="3600" y="0"/>
                    </a:cubicBezTo>
                    <a:close/>
                  </a:path>
                </a:pathLst>
              </a:custGeom>
              <a:solidFill>
                <a:srgbClr val="FFFFFF">
                  <a:alpha val="90000"/>
                </a:srgbClr>
              </a:solidFill>
              <a:ln w="25400" cap="flat">
                <a:solidFill>
                  <a:schemeClr val="accent1"/>
                </a:solidFill>
                <a:prstDash val="solid"/>
                <a:round/>
              </a:ln>
              <a:effectLst/>
            </p:spPr>
            <p:txBody>
              <a:bodyPr wrap="square" lIns="45719" tIns="45719" rIns="45719" bIns="45719" numCol="1" anchor="ctr">
                <a:noAutofit/>
              </a:bodyPr>
              <a:lstStyle/>
              <a:p>
                <a:pPr defTabSz="444500">
                  <a:lnSpc>
                    <a:spcPct val="90000"/>
                  </a:lnSpc>
                  <a:spcBef>
                    <a:spcPts val="300"/>
                  </a:spcBef>
                  <a:defRPr sz="2000"/>
                </a:pPr>
                <a:endParaRPr sz="800"/>
              </a:p>
            </p:txBody>
          </p:sp>
          <p:sp>
            <p:nvSpPr>
              <p:cNvPr id="131" name="Patient has tolerated the aspirin over the run-in period with no side effects:…"/>
              <p:cNvSpPr txBox="1"/>
              <p:nvPr/>
            </p:nvSpPr>
            <p:spPr>
              <a:xfrm>
                <a:off x="75170" y="-148840"/>
                <a:ext cx="7743725" cy="192628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6350" tIns="6350" rIns="6350" bIns="6350" numCol="1" anchor="ctr">
                <a:spAutoFit/>
              </a:bodyPr>
              <a:lstStyle/>
              <a:p>
                <a:pPr lvl="1" indent="0" defTabSz="444500">
                  <a:lnSpc>
                    <a:spcPct val="90000"/>
                  </a:lnSpc>
                  <a:spcBef>
                    <a:spcPts val="100"/>
                  </a:spcBef>
                  <a:buSzPct val="100000"/>
                  <a:defRPr sz="1000" b="1">
                    <a:solidFill>
                      <a:srgbClr val="00B050"/>
                    </a:solidFill>
                    <a:latin typeface="Arial"/>
                    <a:ea typeface="Arial"/>
                    <a:cs typeface="Arial"/>
                    <a:sym typeface="Arial"/>
                  </a:defRPr>
                </a:pPr>
                <a:r>
                  <a:rPr sz="1000" dirty="0"/>
                  <a:t>Patient has tolerated the aspirin over the run-in period with no side effects:</a:t>
                </a:r>
              </a:p>
              <a:p>
                <a:pPr marL="228600" lvl="2"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sz="1000" dirty="0">
                    <a:solidFill>
                      <a:schemeClr val="tx1"/>
                    </a:solidFill>
                  </a:rPr>
                  <a:t>The</a:t>
                </a:r>
                <a:r>
                  <a:rPr lang="en-GB" sz="1000" dirty="0">
                    <a:solidFill>
                      <a:schemeClr val="tx1"/>
                    </a:solidFill>
                  </a:rPr>
                  <a:t> CAPP2 trial dosed </a:t>
                </a:r>
                <a:r>
                  <a:rPr sz="1000" dirty="0">
                    <a:solidFill>
                      <a:schemeClr val="tx1"/>
                    </a:solidFill>
                  </a:rPr>
                  <a:t>aspirin</a:t>
                </a:r>
                <a:r>
                  <a:rPr lang="en-GB" sz="1000" dirty="0">
                    <a:solidFill>
                      <a:schemeClr val="tx1"/>
                    </a:solidFill>
                  </a:rPr>
                  <a:t> at 600</a:t>
                </a:r>
                <a:r>
                  <a:rPr sz="1000" dirty="0">
                    <a:solidFill>
                      <a:schemeClr val="tx1"/>
                    </a:solidFill>
                  </a:rPr>
                  <a:t> daily</a:t>
                </a:r>
                <a:r>
                  <a:rPr lang="en-GB" sz="1000" dirty="0">
                    <a:solidFill>
                      <a:schemeClr val="tx1"/>
                    </a:solidFill>
                  </a:rPr>
                  <a:t> and reported no increase in adverse events compared to placebo. The population was relatively young. Other data raise concern for increased risk at lower body weight (Rothwell et al.) and at older age. The evidence base does not provide information on the aspirin dose that will optimally balance the benefit against risks of gastrointestinal bleeding. The CaPP3 trial is comparing different doses of aspirin, will report in 2025 and is being monitored by NICE.</a:t>
                </a:r>
              </a:p>
              <a:p>
                <a:pPr marL="228600" lvl="2"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lang="en-US" sz="1000" dirty="0">
                    <a:solidFill>
                      <a:schemeClr val="tx1"/>
                    </a:solidFill>
                  </a:rPr>
                  <a:t>A lower</a:t>
                </a:r>
                <a:r>
                  <a:rPr sz="1000" dirty="0">
                    <a:solidFill>
                      <a:schemeClr val="tx1"/>
                    </a:solidFill>
                  </a:rPr>
                  <a:t> </a:t>
                </a:r>
                <a:r>
                  <a:rPr lang="en-US" sz="1000" dirty="0">
                    <a:solidFill>
                      <a:schemeClr val="tx1"/>
                    </a:solidFill>
                  </a:rPr>
                  <a:t>dose</a:t>
                </a:r>
                <a:r>
                  <a:rPr sz="1000" dirty="0">
                    <a:solidFill>
                      <a:schemeClr val="tx1"/>
                    </a:solidFill>
                  </a:rPr>
                  <a:t> </a:t>
                </a:r>
                <a:r>
                  <a:rPr lang="en-US" sz="1000" dirty="0">
                    <a:solidFill>
                      <a:schemeClr val="tx1"/>
                    </a:solidFill>
                  </a:rPr>
                  <a:t>is recommended by the UK Cancer Gene Group guidelines </a:t>
                </a:r>
                <a:r>
                  <a:rPr sz="1000" dirty="0">
                    <a:solidFill>
                      <a:schemeClr val="tx1"/>
                    </a:solidFill>
                  </a:rPr>
                  <a:t>for</a:t>
                </a:r>
                <a:r>
                  <a:rPr lang="en-US" sz="1000" dirty="0">
                    <a:solidFill>
                      <a:schemeClr val="tx1"/>
                    </a:solidFill>
                  </a:rPr>
                  <a:t> all</a:t>
                </a:r>
                <a:r>
                  <a:rPr sz="1000" dirty="0">
                    <a:solidFill>
                      <a:schemeClr val="tx1"/>
                    </a:solidFill>
                  </a:rPr>
                  <a:t> patients (300mg) </a:t>
                </a:r>
                <a:r>
                  <a:rPr lang="en-US" sz="1000" dirty="0">
                    <a:solidFill>
                      <a:schemeClr val="tx1"/>
                    </a:solidFill>
                  </a:rPr>
                  <a:t>with a body weight above 70kg. Reduce in those</a:t>
                </a:r>
                <a:r>
                  <a:rPr sz="1000" dirty="0">
                    <a:solidFill>
                      <a:schemeClr val="tx1"/>
                    </a:solidFill>
                  </a:rPr>
                  <a:t> with </a:t>
                </a:r>
                <a:r>
                  <a:rPr lang="en-US" sz="1000" dirty="0">
                    <a:solidFill>
                      <a:schemeClr val="tx1"/>
                    </a:solidFill>
                  </a:rPr>
                  <a:t>a body</a:t>
                </a:r>
                <a:r>
                  <a:rPr lang="en-GB" sz="1000" dirty="0">
                    <a:solidFill>
                      <a:schemeClr val="tx1"/>
                    </a:solidFill>
                  </a:rPr>
                  <a:t> </a:t>
                </a:r>
                <a:r>
                  <a:rPr sz="1000" dirty="0">
                    <a:solidFill>
                      <a:schemeClr val="tx1"/>
                    </a:solidFill>
                  </a:rPr>
                  <a:t>weight below 70kg (150mg)</a:t>
                </a:r>
                <a:endParaRPr lang="en-GB" sz="1000" dirty="0">
                  <a:solidFill>
                    <a:schemeClr val="tx1"/>
                  </a:solidFill>
                </a:endParaRPr>
              </a:p>
              <a:p>
                <a:pPr marL="228600" lvl="2"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sz="1000" dirty="0">
                    <a:solidFill>
                      <a:schemeClr val="tx1"/>
                    </a:solidFill>
                  </a:rPr>
                  <a:t>If aspirin is tolerated, continue until age </a:t>
                </a:r>
                <a:r>
                  <a:rPr lang="en-US" sz="1000" dirty="0">
                    <a:solidFill>
                      <a:schemeClr val="tx1"/>
                    </a:solidFill>
                  </a:rPr>
                  <a:t>60 and then review. Use beyond 70 years of age</a:t>
                </a:r>
                <a:r>
                  <a:rPr lang="en-GB" sz="1000" dirty="0">
                    <a:solidFill>
                      <a:schemeClr val="tx1"/>
                    </a:solidFill>
                  </a:rPr>
                  <a:t> should be discussed with the patient as there is no evidence to use beyond this age. If there is emerging frailty or other life limiting comorbidity, stop aspirin. </a:t>
                </a:r>
              </a:p>
              <a:p>
                <a:pPr marL="228600" lvl="2"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sz="1000" dirty="0"/>
                  <a:t>Review as part of GP annual medication review</a:t>
                </a:r>
              </a:p>
              <a:p>
                <a:pPr lvl="1" indent="0" defTabSz="444500">
                  <a:lnSpc>
                    <a:spcPct val="90000"/>
                  </a:lnSpc>
                  <a:spcBef>
                    <a:spcPts val="100"/>
                  </a:spcBef>
                  <a:buSzPct val="100000"/>
                  <a:defRPr sz="1000" b="1">
                    <a:solidFill>
                      <a:srgbClr val="FF0000"/>
                    </a:solidFill>
                    <a:latin typeface="Arial"/>
                    <a:ea typeface="Arial"/>
                    <a:cs typeface="Arial"/>
                    <a:sym typeface="Arial"/>
                  </a:defRPr>
                </a:pPr>
                <a:r>
                  <a:rPr sz="1000" dirty="0"/>
                  <a:t>Patients who do not tolerate the aspirin:</a:t>
                </a:r>
              </a:p>
              <a:p>
                <a:pPr marL="228600" lvl="2"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sz="1000" dirty="0"/>
                  <a:t>Discuss possible options with the patient and consider:</a:t>
                </a:r>
                <a:endParaRPr lang="en-GB" sz="1000" dirty="0"/>
              </a:p>
              <a:p>
                <a:pPr marL="539750" lvl="2"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sz="1000" dirty="0"/>
                  <a:t>Stopping aspirin completely (recommended if bleeding complication)</a:t>
                </a:r>
                <a:endParaRPr lang="en-GB" sz="1000" dirty="0"/>
              </a:p>
              <a:p>
                <a:pPr marL="539750" lvl="2" indent="-171450" defTabSz="444500">
                  <a:lnSpc>
                    <a:spcPct val="90000"/>
                  </a:lnSpc>
                  <a:spcBef>
                    <a:spcPts val="100"/>
                  </a:spcBef>
                  <a:buSzPct val="100000"/>
                  <a:buFont typeface="Arial" panose="020B0604020202020204" pitchFamily="34" charset="0"/>
                  <a:buChar char="•"/>
                  <a:defRPr sz="1000">
                    <a:latin typeface="Arial"/>
                    <a:ea typeface="Arial"/>
                    <a:cs typeface="Arial"/>
                    <a:sym typeface="Arial"/>
                  </a:defRPr>
                </a:pPr>
                <a:r>
                  <a:rPr sz="1000" dirty="0"/>
                  <a:t>Re-try aspirin with a PPI and/ or at a lower dose </a:t>
                </a:r>
              </a:p>
            </p:txBody>
          </p:sp>
        </p:grpSp>
      </p:gr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620917e3-bcca-497e-b4ca-6009176327a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45209C29B68EB489C8D6956340CF12A" ma:contentTypeVersion="15" ma:contentTypeDescription="Create a new document." ma:contentTypeScope="" ma:versionID="89a8927ea635841c458f5b4dd0960ed0">
  <xsd:schema xmlns:xsd="http://www.w3.org/2001/XMLSchema" xmlns:xs="http://www.w3.org/2001/XMLSchema" xmlns:p="http://schemas.microsoft.com/office/2006/metadata/properties" xmlns:ns3="9d457fcb-474b-4731-abe6-d101faf8b57c" xmlns:ns4="620917e3-bcca-497e-b4ca-6009176327a3" targetNamespace="http://schemas.microsoft.com/office/2006/metadata/properties" ma:root="true" ma:fieldsID="8d9acd50897ba4b7ce44af449e7dbc20" ns3:_="" ns4:_="">
    <xsd:import namespace="9d457fcb-474b-4731-abe6-d101faf8b57c"/>
    <xsd:import namespace="620917e3-bcca-497e-b4ca-6009176327a3"/>
    <xsd:element name="properties">
      <xsd:complexType>
        <xsd:sequence>
          <xsd:element name="documentManagement">
            <xsd:complexType>
              <xsd:all>
                <xsd:element ref="ns3:SharedWithUsers" minOccurs="0"/>
                <xsd:element ref="ns4:MediaServiceMetadata" minOccurs="0"/>
                <xsd:element ref="ns4:MediaServiceFastMetadata" minOccurs="0"/>
                <xsd:element ref="ns3:SharedWithDetails" minOccurs="0"/>
                <xsd:element ref="ns3:SharingHintHash" minOccurs="0"/>
                <xsd:element ref="ns4:MediaServiceAutoKeyPoints" minOccurs="0"/>
                <xsd:element ref="ns4:MediaServiceKeyPoints"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LengthInSeconds" minOccurs="0"/>
                <xsd:element ref="ns4:MediaServiceLocation" minOccurs="0"/>
                <xsd:element ref="ns4: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457fcb-474b-4731-abe6-d101faf8b57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20917e3-bcca-497e-b4ca-6009176327a3" elementFormDefault="qualified">
    <xsd:import namespace="http://schemas.microsoft.com/office/2006/documentManagement/types"/>
    <xsd:import namespace="http://schemas.microsoft.com/office/infopath/2007/PartnerControls"/>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669DA47-F086-4CAB-8B56-021508230872}">
  <ds:schemaRefs>
    <ds:schemaRef ds:uri="http://schemas.microsoft.com/sharepoint/v3/contenttype/forms"/>
  </ds:schemaRefs>
</ds:datastoreItem>
</file>

<file path=customXml/itemProps2.xml><?xml version="1.0" encoding="utf-8"?>
<ds:datastoreItem xmlns:ds="http://schemas.openxmlformats.org/officeDocument/2006/customXml" ds:itemID="{BF7886A5-B0A9-4371-97D8-F1DDA6E90FD5}">
  <ds:schemaRefs>
    <ds:schemaRef ds:uri="http://purl.org/dc/dcmitype/"/>
    <ds:schemaRef ds:uri="http://purl.org/dc/elements/1.1/"/>
    <ds:schemaRef ds:uri="http://schemas.microsoft.com/office/2006/metadata/properties"/>
    <ds:schemaRef ds:uri="9d457fcb-474b-4731-abe6-d101faf8b57c"/>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620917e3-bcca-497e-b4ca-6009176327a3"/>
    <ds:schemaRef ds:uri="http://www.w3.org/XML/1998/namespace"/>
  </ds:schemaRefs>
</ds:datastoreItem>
</file>

<file path=customXml/itemProps3.xml><?xml version="1.0" encoding="utf-8"?>
<ds:datastoreItem xmlns:ds="http://schemas.openxmlformats.org/officeDocument/2006/customXml" ds:itemID="{BD71BD9B-7BA9-40B6-9984-34334D0F95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457fcb-474b-4731-abe6-d101faf8b57c"/>
    <ds:schemaRef ds:uri="620917e3-bcca-497e-b4ca-6009176327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1447</TotalTime>
  <Words>1093</Words>
  <Application>Microsoft Office PowerPoint</Application>
  <PresentationFormat>On-screen Show (4:3)</PresentationFormat>
  <Paragraphs>65</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Step by step approach to the use of aspirin in Lynch Syndrome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Rossington</dc:creator>
  <cp:lastModifiedBy>Hannah Rossington</cp:lastModifiedBy>
  <cp:revision>70</cp:revision>
  <cp:lastPrinted>2024-03-13T14:36:53Z</cp:lastPrinted>
  <dcterms:modified xsi:type="dcterms:W3CDTF">2025-08-22T11:05:17Z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0x010100045209C29B68EB489C8D6956340CF12A</vt:lpwstr>
  </property>
</Properties>
</file>