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E6212-EFEA-428E-AA3D-811ECFAB11C1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4E82A-5E64-4067-A974-BE529E49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4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29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9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85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75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8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7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3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2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62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1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B3A6-AAA4-4E9A-AD22-683C60BFB1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0C84-983F-492F-8A7C-6771DB2A3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4782" y="32578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alibri"/>
              </a:rPr>
              <a:t>pMMR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8658" y="251356"/>
            <a:ext cx="146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/>
              </a:rPr>
              <a:t>TNT-RAPIDO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9" y="116309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T4 or SWN or N2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5888" y="197615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prstClr val="black"/>
                </a:solidFill>
                <a:latin typeface="Calibri"/>
              </a:rPr>
              <a:t>OR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 ≥2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4023" y="2415000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T3c/d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Definite EMVI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Definite N1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MRF+ (involved /threatened)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4" y="2407983"/>
            <a:ext cx="1955319" cy="1484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991" y="385369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=“Adverse features”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35561" y="1076705"/>
            <a:ext cx="18722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7569" y="159967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=“Ugly features”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19537" y="121593"/>
            <a:ext cx="2264686" cy="41014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4382" y="1412776"/>
            <a:ext cx="93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/>
              </a:rPr>
              <a:t>CRT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2826" y="1700809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MRF+</a:t>
            </a:r>
          </a:p>
          <a:p>
            <a:r>
              <a:rPr lang="en-GB" u="sng" dirty="0">
                <a:solidFill>
                  <a:prstClr val="black"/>
                </a:solidFill>
                <a:latin typeface="Calibri"/>
              </a:rPr>
              <a:t>AND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no other “adverse” or “ugly” features”</a:t>
            </a:r>
          </a:p>
          <a:p>
            <a:r>
              <a:rPr lang="en-GB" u="sng" dirty="0">
                <a:solidFill>
                  <a:prstClr val="black"/>
                </a:solidFill>
                <a:latin typeface="Calibri"/>
              </a:rPr>
              <a:t>OR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Indication but not for TNT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367810" y="599242"/>
            <a:ext cx="645055" cy="114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2"/>
          </p:cNvCxnSpPr>
          <p:nvPr/>
        </p:nvCxnSpPr>
        <p:spPr>
          <a:xfrm>
            <a:off x="5556830" y="695119"/>
            <a:ext cx="0" cy="587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58107" y="1341324"/>
            <a:ext cx="2376264" cy="2375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08168" y="251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alibri"/>
              </a:rPr>
              <a:t>SCRT + delay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08168" y="710694"/>
            <a:ext cx="2304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Patients eligible for TNT or CRT </a:t>
            </a:r>
            <a:r>
              <a:rPr lang="en-GB" u="sng" dirty="0">
                <a:solidFill>
                  <a:prstClr val="black"/>
                </a:solidFill>
                <a:latin typeface="Calibri"/>
              </a:rPr>
              <a:t>BUT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unfit for them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  <a:p>
            <a:r>
              <a:rPr lang="en-GB" u="sng" dirty="0">
                <a:solidFill>
                  <a:prstClr val="black"/>
                </a:solidFill>
                <a:latin typeface="Calibri"/>
              </a:rPr>
              <a:t>OR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MRF- with </a:t>
            </a:r>
            <a:r>
              <a:rPr lang="en-GB" i="1" dirty="0">
                <a:solidFill>
                  <a:prstClr val="black"/>
                </a:solidFill>
                <a:latin typeface="Calibri"/>
              </a:rPr>
              <a:t>only one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of the other “adverse” features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879977" y="599243"/>
            <a:ext cx="1368152" cy="22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392145" y="136068"/>
            <a:ext cx="2664296" cy="3580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4451" y="4984427"/>
            <a:ext cx="111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dMMR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56040" y="4523085"/>
            <a:ext cx="3816424" cy="2016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/>
              </a:rPr>
              <a:t>L</a:t>
            </a:r>
            <a:r>
              <a:rPr lang="en-GB" dirty="0"/>
              <a:t>ikely incurable locally advanced disease without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pelvic </a:t>
            </a:r>
            <a:r>
              <a:rPr lang="en-GB" dirty="0" err="1">
                <a:solidFill>
                  <a:prstClr val="black"/>
                </a:solidFill>
                <a:latin typeface="Calibri"/>
              </a:rPr>
              <a:t>exenteration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consider immunotherapy.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Operable with conventional surgery but indications for pre-op treatment SCPRT + delay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54737" y="4289766"/>
            <a:ext cx="3701705" cy="244664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79977" y="5169093"/>
            <a:ext cx="36004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19538" y="4289765"/>
            <a:ext cx="3061229" cy="2446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2451" y="4387847"/>
            <a:ext cx="2819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Consider PRODIGE ahead of RAPIDO</a:t>
            </a:r>
            <a:endParaRPr lang="en-GB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8124" y="548680"/>
            <a:ext cx="1707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SCRT + 12 weeks doublet chemo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2450" y="5007777"/>
            <a:ext cx="27394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12 weeks triplet chemo + LCRT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52450" y="5430255"/>
            <a:ext cx="2739436" cy="1253450"/>
            <a:chOff x="312425" y="5271894"/>
            <a:chExt cx="2276745" cy="1253450"/>
          </a:xfrm>
        </p:grpSpPr>
        <p:sp>
          <p:nvSpPr>
            <p:cNvPr id="34" name="Rectangle 33"/>
            <p:cNvSpPr/>
            <p:nvPr/>
          </p:nvSpPr>
          <p:spPr>
            <a:xfrm>
              <a:off x="312425" y="5271894"/>
              <a:ext cx="2276745" cy="12534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5" y="5316742"/>
              <a:ext cx="22767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  <a:latin typeface="Calibri"/>
                </a:rPr>
                <a:t>Selected inguinal or high (e.g. L4) nodes or borderline resectable metastatic disease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632504" y="648768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v2.0 November 2022</a:t>
            </a:r>
            <a:endParaRPr lang="en-GB" sz="1200" dirty="0"/>
          </a:p>
        </p:txBody>
      </p:sp>
      <p:pic>
        <p:nvPicPr>
          <p:cNvPr id="40" name="Picture 39" descr="C:\Users\medhlr\Desktop\Homeworking\YCR Branding and Logos 2021\print funded by yorkshirecancerresearchfundedbybluebgcmy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0" y="6237312"/>
            <a:ext cx="1526454" cy="508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UoL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7" y="5589240"/>
            <a:ext cx="1469958" cy="52904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81900" y="13606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Rectal Cancer Treatments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074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5209C29B68EB489C8D6956340CF12A" ma:contentTypeVersion="14" ma:contentTypeDescription="Create a new document." ma:contentTypeScope="" ma:versionID="e210324366e9a37b2913f0a5c67d84c2">
  <xsd:schema xmlns:xsd="http://www.w3.org/2001/XMLSchema" xmlns:xs="http://www.w3.org/2001/XMLSchema" xmlns:p="http://schemas.microsoft.com/office/2006/metadata/properties" xmlns:ns3="9d457fcb-474b-4731-abe6-d101faf8b57c" xmlns:ns4="620917e3-bcca-497e-b4ca-6009176327a3" targetNamespace="http://schemas.microsoft.com/office/2006/metadata/properties" ma:root="true" ma:fieldsID="3ca53dba70ec6500429e61d3540f2896" ns3:_="" ns4:_="">
    <xsd:import namespace="9d457fcb-474b-4731-abe6-d101faf8b57c"/>
    <xsd:import namespace="620917e3-bcca-497e-b4ca-6009176327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57fcb-474b-4731-abe6-d101faf8b5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0917e3-bcca-497e-b4ca-6009176327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7FAD18-9D85-496E-A285-1A5713689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457fcb-474b-4731-abe6-d101faf8b57c"/>
    <ds:schemaRef ds:uri="620917e3-bcca-497e-b4ca-600917632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E6662-2223-4229-911C-A1AC04403D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774AE3-DF95-4268-B8CA-1CB745B24B6A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20917e3-bcca-497e-b4ca-6009176327a3"/>
    <ds:schemaRef ds:uri="http://purl.org/dc/elements/1.1/"/>
    <ds:schemaRef ds:uri="http://schemas.microsoft.com/office/2006/metadata/properties"/>
    <ds:schemaRef ds:uri="9d457fcb-474b-4731-abe6-d101faf8b57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Leeds Teaching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Hatfield</dc:creator>
  <cp:lastModifiedBy>Hannah Rossington</cp:lastModifiedBy>
  <cp:revision>13</cp:revision>
  <dcterms:created xsi:type="dcterms:W3CDTF">2022-08-03T12:57:52Z</dcterms:created>
  <dcterms:modified xsi:type="dcterms:W3CDTF">2022-11-10T16:01:57Z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0x010100045209C29B68EB489C8D6956340CF12A</vt:lpwstr>
  </property>
</Properties>
</file>